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9" r:id="rId1"/>
  </p:sldMasterIdLst>
  <p:notesMasterIdLst>
    <p:notesMasterId r:id="rId37"/>
  </p:notesMasterIdLst>
  <p:handoutMasterIdLst>
    <p:handoutMasterId r:id="rId38"/>
  </p:handoutMasterIdLst>
  <p:sldIdLst>
    <p:sldId id="266" r:id="rId2"/>
    <p:sldId id="416" r:id="rId3"/>
    <p:sldId id="414" r:id="rId4"/>
    <p:sldId id="432" r:id="rId5"/>
    <p:sldId id="415" r:id="rId6"/>
    <p:sldId id="420" r:id="rId7"/>
    <p:sldId id="421" r:id="rId8"/>
    <p:sldId id="366" r:id="rId9"/>
    <p:sldId id="433" r:id="rId10"/>
    <p:sldId id="434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7" r:id="rId19"/>
    <p:sldId id="464" r:id="rId20"/>
    <p:sldId id="449" r:id="rId21"/>
    <p:sldId id="463" r:id="rId22"/>
    <p:sldId id="462" r:id="rId23"/>
    <p:sldId id="469" r:id="rId24"/>
    <p:sldId id="455" r:id="rId25"/>
    <p:sldId id="456" r:id="rId26"/>
    <p:sldId id="457" r:id="rId27"/>
    <p:sldId id="458" r:id="rId28"/>
    <p:sldId id="459" r:id="rId29"/>
    <p:sldId id="470" r:id="rId30"/>
    <p:sldId id="460" r:id="rId31"/>
    <p:sldId id="297" r:id="rId32"/>
    <p:sldId id="465" r:id="rId33"/>
    <p:sldId id="466" r:id="rId34"/>
    <p:sldId id="467" r:id="rId35"/>
    <p:sldId id="468" r:id="rId36"/>
  </p:sldIdLst>
  <p:sldSz cx="9144000" cy="6858000" type="screen4x3"/>
  <p:notesSz cx="6794500" cy="9931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E7EBF5"/>
    <a:srgbClr val="000000"/>
    <a:srgbClr val="FFFFCC"/>
    <a:srgbClr val="99FFCC"/>
    <a:srgbClr val="FFFF00"/>
    <a:srgbClr val="FFCC99"/>
    <a:srgbClr val="99FF99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634" autoAdjust="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1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20.xml"/><Relationship Id="rId1" Type="http://schemas.openxmlformats.org/officeDocument/2006/relationships/slide" Target="slides/slide19.xml"/><Relationship Id="rId4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035CC-5670-41DE-BCC2-3EC44DED22AF}" type="datetimeFigureOut">
              <a:rPr lang="fr-FR" smtClean="0"/>
              <a:pPr/>
              <a:t>02/03/2012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0B20B-D046-4C21-A54A-9BDC5FAB4A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5824"/>
            <a:ext cx="4981575" cy="44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3225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4830"/>
            <a:ext cx="2943225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E085B-5636-489B-8D47-E660DB80A90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D4FA7-C230-437D-A7CC-50D31E0F35AD}" type="slidenum">
              <a:rPr lang="fr-FR"/>
              <a:pPr/>
              <a:t>1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97C1F-4E89-4DC3-B315-3C1B7234F5E5}" type="slidenum">
              <a:rPr lang="fr-FR"/>
              <a:pPr/>
              <a:t>28</a:t>
            </a:fld>
            <a:endParaRPr lang="fr-F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B38E4-7C90-4146-8542-F2FE62E0E3F1}" type="slidenum">
              <a:rPr lang="fr-FR"/>
              <a:pPr/>
              <a:t>30</a:t>
            </a:fld>
            <a:endParaRPr 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Deuxième point :</a:t>
            </a:r>
          </a:p>
          <a:p>
            <a:pPr>
              <a:buFontTx/>
              <a:buChar char="•"/>
            </a:pPr>
            <a:r>
              <a:rPr lang="fr-FR" sz="1000" dirty="0"/>
              <a:t>Étape de discussions avec la DT (stratégie méthodologique)</a:t>
            </a:r>
          </a:p>
          <a:p>
            <a:pPr>
              <a:buFontTx/>
              <a:buChar char="•"/>
            </a:pPr>
            <a:r>
              <a:rPr lang="fr-FR" sz="1000" dirty="0"/>
              <a:t>Étape de décisions propres (stratégie statistique)</a:t>
            </a:r>
          </a:p>
          <a:p>
            <a:r>
              <a:rPr lang="fr-FR" sz="1000" dirty="0"/>
              <a:t>Finir sur le fait que cette présentation était basée sur l’activité concernant</a:t>
            </a:r>
            <a:r>
              <a:rPr lang="fr-FR" sz="1000" u="sng" dirty="0"/>
              <a:t> une étude</a:t>
            </a:r>
            <a:r>
              <a:rPr lang="fr-FR" sz="1000" dirty="0"/>
              <a:t>, sans préciser les taches transversales.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3A3F1-96D5-4002-BF62-4724A9F919A4}" type="slidenum">
              <a:rPr lang="fr-FR"/>
              <a:pPr/>
              <a:t>32</a:t>
            </a:fld>
            <a:endParaRPr lang="fr-F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FA9B9-C174-459B-B45D-3D8DEA4B255C}" type="slidenum">
              <a:rPr lang="fr-FR"/>
              <a:pPr/>
              <a:t>33</a:t>
            </a:fld>
            <a:endParaRPr lang="fr-F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3F154-931C-4CAD-ADED-813603F50F2E}" type="slidenum">
              <a:rPr lang="fr-FR"/>
              <a:pPr/>
              <a:t>34</a:t>
            </a:fld>
            <a:endParaRPr lang="fr-F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1538D-F988-433B-A077-F2171C8CEDF3}" type="slidenum">
              <a:rPr lang="fr-FR"/>
              <a:pPr/>
              <a:t>35</a:t>
            </a:fld>
            <a:endParaRPr lang="fr-F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Est-ce que je mets le </a:t>
            </a:r>
            <a:r>
              <a:rPr lang="fr-FR" dirty="0" err="1" smtClean="0"/>
              <a:t>slide</a:t>
            </a:r>
            <a:r>
              <a:rPr lang="fr-FR" dirty="0" smtClean="0"/>
              <a:t> 11 de</a:t>
            </a:r>
            <a:r>
              <a:rPr lang="fr-FR" baseline="0" dirty="0" smtClean="0"/>
              <a:t> présentation entreprise à la place?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E085B-5636-489B-8D47-E660DB80A90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4636A-C458-4376-BD87-DA3A3F0A6C45}" type="slidenum">
              <a:rPr lang="fr-FR"/>
              <a:pPr/>
              <a:t>19</a:t>
            </a:fld>
            <a:endParaRPr lang="fr-FR"/>
          </a:p>
        </p:txBody>
      </p:sp>
      <p:sp>
        <p:nvSpPr>
          <p:cNvPr id="6451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27FF7-8BEF-4DC4-A867-DA55B70B10EA}" type="slidenum">
              <a:rPr lang="fr-FR"/>
              <a:pPr/>
              <a:t>20</a:t>
            </a:fld>
            <a:endParaRPr lang="fr-FR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61DC6-8FEF-40C4-95D2-375A9384BDD1}" type="slidenum">
              <a:rPr lang="fr-FR"/>
              <a:pPr/>
              <a:t>21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43039-FA00-4EA9-A3D5-27CB89439002}" type="slidenum">
              <a:rPr lang="fr-FR"/>
              <a:pPr/>
              <a:t>24</a:t>
            </a:fld>
            <a:endParaRPr lang="fr-F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96AAD-DE6C-4C7B-9038-50A724A5CA25}" type="slidenum">
              <a:rPr lang="fr-FR"/>
              <a:pPr/>
              <a:t>25</a:t>
            </a:fld>
            <a:endParaRPr lang="fr-F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70E20-21CC-4290-9B0A-D849178BBE01}" type="slidenum">
              <a:rPr lang="fr-FR"/>
              <a:pPr/>
              <a:t>26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C3558-60A8-437F-A5BD-FD437670FBDD}" type="slidenum">
              <a:rPr lang="fr-FR"/>
              <a:pPr/>
              <a:t>27</a:t>
            </a:fld>
            <a:endParaRPr lang="fr-FR"/>
          </a:p>
        </p:txBody>
      </p:sp>
      <p:sp>
        <p:nvSpPr>
          <p:cNvPr id="829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-Logo_36pt_blue_n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350" y="5937250"/>
            <a:ext cx="2159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1798638"/>
            <a:ext cx="9144000" cy="251936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0" y="3978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22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5538" y="0"/>
              <a:ext cx="0" cy="432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0" y="874"/>
              <a:ext cx="5760" cy="0"/>
            </a:xfrm>
            <a:prstGeom prst="line">
              <a:avLst/>
            </a:prstGeom>
            <a:noFill/>
            <a:ln w="127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8750" y="2878138"/>
            <a:ext cx="6116638" cy="304800"/>
          </a:xfrm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2"/>
                </a:solidFill>
                <a:sym typeface="Symbol" pitchFamily="18" charset="2"/>
              </a:defRPr>
            </a:lvl1pPr>
          </a:lstStyle>
          <a:p>
            <a:r>
              <a:rPr lang="fr-FR" smtClean="0">
                <a:sym typeface="Symbol" pitchFamily="18" charset="2"/>
              </a:rPr>
              <a:t>Cliquez pour modifier le style des sous-titres du masque</a:t>
            </a:r>
            <a:endParaRPr lang="en-GB">
              <a:sym typeface="Symbol" pitchFamily="18" charset="2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98750" y="2270125"/>
            <a:ext cx="6118225" cy="427038"/>
          </a:xfrm>
          <a:noFill/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42E2D-F3F8-4367-A814-E377799FF85E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1EDD5-80BA-4D29-B849-6E1D2B4394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4963" y="107950"/>
            <a:ext cx="2108200" cy="60166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8775" y="107950"/>
            <a:ext cx="6173788" cy="60166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CDD73-A01B-402D-8DCE-F24E9D0BAE94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38D62-E4CF-407C-8EDC-45410E74D8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23FFC-5435-4005-BD6A-B2FD56131EA3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6378A-9358-4F47-8D7C-EA4780B5B9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CA2B6-1502-43C4-A2C4-7112948F07C1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1AF7C-BB01-4A0F-981C-1D82D3DAA7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8775" y="1258888"/>
            <a:ext cx="41402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1375" y="1258888"/>
            <a:ext cx="4141788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41BE3-9E5C-4E5D-9B14-68807CE72823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9EC1F-2F82-418C-822D-BFA4DA4187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37289-08B3-40E2-A474-B9DBE627D554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8731B-3DA9-4F4F-8C30-94C8A4A369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96D6E-C663-4F82-AC3E-BF998C1E2436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4C76A-CCEC-4C8C-9647-DA2CA2AA48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D297-79C5-4205-970E-CFB31B7093BE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D1FC0-1BC2-4BD9-8EF7-79AAA5799F3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A93AA-1817-4521-ABE8-18FE3FCE70A8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53DE-F15E-4EE2-8048-F447A8287A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E19D2-301B-4873-A069-944B0E57EA1A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A35F4-EAB8-4024-A9D9-24CB43BA8A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0" y="0"/>
            <a:ext cx="9144000" cy="989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7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258888"/>
            <a:ext cx="8434388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Erste Ebene</a:t>
            </a:r>
          </a:p>
          <a:p>
            <a:pPr lvl="2"/>
            <a:r>
              <a:rPr lang="en-GB" smtClean="0"/>
              <a:t>Zweite Ebene</a:t>
            </a:r>
          </a:p>
          <a:p>
            <a:pPr lvl="3"/>
            <a:r>
              <a:rPr lang="en-GB" smtClean="0"/>
              <a:t>Dritte Ebene</a:t>
            </a:r>
          </a:p>
          <a:p>
            <a:pPr lvl="4"/>
            <a:r>
              <a:rPr lang="en-GB" smtClean="0"/>
              <a:t>Vierte Ebene</a:t>
            </a:r>
          </a:p>
          <a:p>
            <a:pPr lvl="0"/>
            <a:r>
              <a:rPr lang="en-GB" smtClean="0"/>
              <a:t>Klicken Sie, um die Formate des Vorlagentextes zu bearbeiten</a:t>
            </a:r>
          </a:p>
        </p:txBody>
      </p:sp>
      <p:sp>
        <p:nvSpPr>
          <p:cNvPr id="102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07950"/>
            <a:ext cx="6780213" cy="676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Titelformat zu bearbeiten</a:t>
            </a:r>
          </a:p>
        </p:txBody>
      </p:sp>
      <p:sp>
        <p:nvSpPr>
          <p:cNvPr id="1120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93050" y="6451600"/>
            <a:ext cx="9001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000000"/>
                </a:solidFill>
                <a:latin typeface="+mn-lt"/>
              </a:defRPr>
            </a:lvl1pPr>
          </a:lstStyle>
          <a:p>
            <a:fld id="{45B71C8B-F65F-45E9-B17D-54D0B73BA76C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1121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423025"/>
            <a:ext cx="64785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 smtClean="0"/>
              <a:t>    </a:t>
            </a:r>
            <a:endParaRPr lang="fr-FR"/>
          </a:p>
        </p:txBody>
      </p:sp>
      <p:pic>
        <p:nvPicPr>
          <p:cNvPr id="1031" name="Picture 121" descr="BI-Logo_36pt_blue_n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8375" y="179388"/>
            <a:ext cx="14605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8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93050" y="6602413"/>
            <a:ext cx="9001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000000"/>
                </a:solidFill>
                <a:latin typeface="+mn-lt"/>
              </a:defRPr>
            </a:lvl1pPr>
          </a:lstStyle>
          <a:p>
            <a:fld id="{24E4D976-36C7-480A-B787-30681FFC62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 spd="med">
    <p:wipe dir="r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MlCond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MlCond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MlCond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MlCond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MlCond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MlCond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MlCond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ISansMlCond" pitchFamily="50" charset="0"/>
        </a:defRPr>
      </a:lvl9pPr>
    </p:titleStyle>
    <p:bodyStyle>
      <a:lvl1pPr algn="l" defTabSz="8610600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76225" indent="-274638" algn="l" defTabSz="86106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542925" indent="-265113" algn="l" defTabSz="861060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3pPr>
      <a:lvl4pPr marL="819150" indent="-274638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4pPr>
      <a:lvl5pPr marL="10858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5pPr>
      <a:lvl6pPr marL="15430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6pPr>
      <a:lvl7pPr marL="20002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7pPr>
      <a:lvl8pPr marL="24574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8pPr>
      <a:lvl9pPr marL="2914650" indent="-265113" algn="l" defTabSz="8610600" rtl="0" eaLnBrk="1" fontAlgn="base" hangingPunct="1">
        <a:spcBef>
          <a:spcPct val="0"/>
        </a:spcBef>
        <a:spcAft>
          <a:spcPct val="0"/>
        </a:spcAft>
        <a:buFont typeface="BISansCond" pitchFamily="2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oehringer-ingelheim.fr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1556792"/>
            <a:ext cx="6116638" cy="432048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fr-FR" sz="2800" dirty="0">
                <a:latin typeface="BISansCond" pitchFamily="2" charset="0"/>
              </a:rPr>
              <a:t>   </a:t>
            </a:r>
          </a:p>
          <a:p>
            <a:pPr>
              <a:buFontTx/>
              <a:buNone/>
            </a:pPr>
            <a:r>
              <a:rPr lang="fr-FR" sz="2800" dirty="0">
                <a:latin typeface="BISansCond" pitchFamily="2" charset="0"/>
              </a:rPr>
              <a:t>	</a:t>
            </a:r>
            <a:r>
              <a:rPr lang="fr-FR" sz="2800" dirty="0" smtClean="0">
                <a:latin typeface="BISansCond" pitchFamily="2" charset="0"/>
              </a:rPr>
              <a:t>Présentation du groupe Boehringer Ingelheim</a:t>
            </a:r>
          </a:p>
          <a:p>
            <a:pPr>
              <a:buFontTx/>
              <a:buNone/>
            </a:pPr>
            <a:endParaRPr lang="fr-FR" sz="2800" dirty="0" smtClean="0">
              <a:latin typeface="BISansCond" pitchFamily="2" charset="0"/>
            </a:endParaRPr>
          </a:p>
          <a:p>
            <a:pPr>
              <a:buFontTx/>
              <a:buNone/>
            </a:pPr>
            <a:r>
              <a:rPr lang="fr-FR" sz="2800" dirty="0" smtClean="0">
                <a:latin typeface="BISansCond" pitchFamily="2" charset="0"/>
              </a:rPr>
              <a:t>Nos produits	La Recherche et Développement</a:t>
            </a:r>
          </a:p>
          <a:p>
            <a:pPr>
              <a:buFontTx/>
              <a:buNone/>
            </a:pPr>
            <a:r>
              <a:rPr lang="fr-FR" sz="2800" dirty="0" smtClean="0">
                <a:latin typeface="BISansCond" pitchFamily="2" charset="0"/>
              </a:rPr>
              <a:t>	Le métier de Biostatisticien </a:t>
            </a:r>
            <a:endParaRPr lang="fr-FR" sz="2800" dirty="0">
              <a:latin typeface="BISansCond" pitchFamily="2" charset="0"/>
            </a:endParaRPr>
          </a:p>
          <a:p>
            <a:pPr>
              <a:buFontTx/>
              <a:buNone/>
            </a:pPr>
            <a:r>
              <a:rPr lang="fr-FR" sz="2800" dirty="0">
                <a:latin typeface="BISansCond" pitchFamily="2" charset="0"/>
              </a:rPr>
              <a:t>     </a:t>
            </a:r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78111" y="985738"/>
            <a:ext cx="6118225" cy="42703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La gestion des Ressources Humaines et les métiers de l’industrie pharmaceutique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0" y="6423025"/>
            <a:ext cx="6478588" cy="360363"/>
          </a:xfrm>
        </p:spPr>
        <p:txBody>
          <a:bodyPr/>
          <a:lstStyle/>
          <a:p>
            <a:r>
              <a:rPr lang="fr-FR" smtClean="0"/>
              <a:t>    </a:t>
            </a:r>
            <a:endParaRPr lang="fr-FR" dirty="0"/>
          </a:p>
        </p:txBody>
      </p:sp>
      <p:graphicFrame>
        <p:nvGraphicFramePr>
          <p:cNvPr id="12293" name="Object 1029"/>
          <p:cNvGraphicFramePr>
            <a:graphicFrameLocks/>
          </p:cNvGraphicFramePr>
          <p:nvPr/>
        </p:nvGraphicFramePr>
        <p:xfrm>
          <a:off x="920750" y="1844824"/>
          <a:ext cx="1079500" cy="1079500"/>
        </p:xfrm>
        <a:graphic>
          <a:graphicData uri="http://schemas.openxmlformats.org/presentationml/2006/ole">
            <p:oleObj spid="_x0000_s12293" name="Clip" r:id="rId4" imgW="3238095" imgH="4838095" progId="">
              <p:embed/>
            </p:oleObj>
          </a:graphicData>
        </a:graphic>
      </p:graphicFrame>
      <p:pic>
        <p:nvPicPr>
          <p:cNvPr id="12295" name="Picture 1031"/>
          <p:cNvPicPr>
            <a:picLocks noChangeArrowheads="1"/>
          </p:cNvPicPr>
          <p:nvPr/>
        </p:nvPicPr>
        <p:blipFill>
          <a:blip r:embed="rId5" cstate="print"/>
          <a:srcRect l="47983" t="39371" r="32037" b="34842"/>
          <a:stretch>
            <a:fillRect/>
          </a:stretch>
        </p:blipFill>
        <p:spPr bwMode="auto">
          <a:xfrm>
            <a:off x="920750" y="2871937"/>
            <a:ext cx="10795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298" name="Group 1034"/>
          <p:cNvGrpSpPr>
            <a:grpSpLocks/>
          </p:cNvGrpSpPr>
          <p:nvPr/>
        </p:nvGrpSpPr>
        <p:grpSpPr bwMode="auto">
          <a:xfrm>
            <a:off x="920750" y="3876824"/>
            <a:ext cx="1079500" cy="1079500"/>
            <a:chOff x="576" y="2832"/>
            <a:chExt cx="624" cy="624"/>
          </a:xfrm>
        </p:grpSpPr>
        <p:sp>
          <p:nvSpPr>
            <p:cNvPr id="12297" name="Rectangle 1033"/>
            <p:cNvSpPr>
              <a:spLocks noChangeArrowheads="1"/>
            </p:cNvSpPr>
            <p:nvPr/>
          </p:nvSpPr>
          <p:spPr bwMode="auto">
            <a:xfrm>
              <a:off x="768" y="2832"/>
              <a:ext cx="432" cy="624"/>
            </a:xfrm>
            <a:prstGeom prst="rect">
              <a:avLst/>
            </a:prstGeom>
            <a:solidFill>
              <a:srgbClr val="4C79D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2296" name="Picture 1032"/>
            <p:cNvPicPr>
              <a:picLocks noChangeAspect="1" noChangeArrowheads="1"/>
            </p:cNvPicPr>
            <p:nvPr/>
          </p:nvPicPr>
          <p:blipFill>
            <a:blip r:embed="rId6" cstate="print"/>
            <a:srcRect l="48840" t="44276" r="31624" b="21866"/>
            <a:stretch>
              <a:fillRect/>
            </a:stretch>
          </p:blipFill>
          <p:spPr bwMode="auto">
            <a:xfrm>
              <a:off x="576" y="2832"/>
              <a:ext cx="48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302" name="Picture 1038" descr="DGFA1"/>
          <p:cNvPicPr>
            <a:picLocks noChangeAspect="1" noChangeArrowheads="1"/>
          </p:cNvPicPr>
          <p:nvPr/>
        </p:nvPicPr>
        <p:blipFill>
          <a:blip r:embed="rId7" cstate="print">
            <a:lum bright="18000"/>
          </a:blip>
          <a:srcRect/>
          <a:stretch>
            <a:fillRect/>
          </a:stretch>
        </p:blipFill>
        <p:spPr bwMode="auto">
          <a:xfrm>
            <a:off x="920750" y="4905525"/>
            <a:ext cx="1079500" cy="9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65BF-91E5-4358-B92E-A90E7414FE48}" type="datetime4">
              <a:rPr lang="fr-FR" smtClean="0"/>
              <a:pPr/>
              <a:t>2 mars 2012</a:t>
            </a:fld>
            <a:endParaRPr lang="en-GB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  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6516216" cy="592137"/>
          </a:xfrm>
        </p:spPr>
        <p:txBody>
          <a:bodyPr/>
          <a:lstStyle/>
          <a:p>
            <a:r>
              <a:rPr lang="fr-FR" sz="2800" b="1" dirty="0" smtClean="0"/>
              <a:t>Médicaments de prescription</a:t>
            </a:r>
            <a:endParaRPr lang="fr-FR" sz="2800" b="1" dirty="0"/>
          </a:p>
        </p:txBody>
      </p:sp>
      <p:sp>
        <p:nvSpPr>
          <p:cNvPr id="111621" name="Rectangle 3"/>
          <p:cNvSpPr>
            <a:spLocks noChangeArrowheads="1"/>
          </p:cNvSpPr>
          <p:nvPr/>
        </p:nvSpPr>
        <p:spPr bwMode="auto">
          <a:xfrm>
            <a:off x="358775" y="1258888"/>
            <a:ext cx="7525593" cy="519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610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fr-FR" sz="2400" dirty="0">
                <a:latin typeface="BISansCond" pitchFamily="2" charset="0"/>
                <a:ea typeface="ヒラギノ角ゴ Pro W3" charset="-128"/>
              </a:rPr>
              <a:t>Boehringer </a:t>
            </a:r>
            <a:r>
              <a:rPr lang="fr-FR" sz="2400" dirty="0" err="1">
                <a:latin typeface="BISansCond" pitchFamily="2" charset="0"/>
                <a:ea typeface="ヒラギノ角ゴ Pro W3" charset="-128"/>
              </a:rPr>
              <a:t>Ingelheim</a:t>
            </a:r>
            <a:r>
              <a:rPr lang="fr-FR" sz="2400" dirty="0">
                <a:latin typeface="BISansCond" pitchFamily="2" charset="0"/>
                <a:ea typeface="ヒラギノ角ゴ Pro W3" charset="-128"/>
              </a:rPr>
              <a:t> améliore la santé et la qualité de vie des patients en offrant des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traitements innovants </a:t>
            </a:r>
            <a:r>
              <a:rPr lang="fr-FR" sz="2400" dirty="0">
                <a:latin typeface="BISansCond" pitchFamily="2" charset="0"/>
                <a:ea typeface="ヒラギノ角ゴ Pro W3" charset="-128"/>
              </a:rPr>
              <a:t>aussi bien dans les domaines de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l’urgence, de la prévention que des maladies chroniques.</a:t>
            </a:r>
          </a:p>
          <a:p>
            <a:pPr defTabSz="8610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lang="fr-FR" sz="2400" dirty="0">
              <a:solidFill>
                <a:schemeClr val="accent1"/>
              </a:solidFill>
              <a:latin typeface="BISansCond" pitchFamily="2" charset="0"/>
              <a:ea typeface="ヒラギノ角ゴ Pro W3" charset="-128"/>
            </a:endParaRPr>
          </a:p>
          <a:p>
            <a:pPr defTabSz="8610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fr-FR" sz="2400" dirty="0">
                <a:latin typeface="BISansCond" pitchFamily="2" charset="0"/>
                <a:ea typeface="ヒラギノ角ゴ Pro W3" charset="-128"/>
              </a:rPr>
              <a:t>Par exemple, grâce à son expertise en cardiologie,</a:t>
            </a:r>
            <a:br>
              <a:rPr lang="fr-FR" sz="2400" dirty="0">
                <a:latin typeface="BISansCond" pitchFamily="2" charset="0"/>
                <a:ea typeface="ヒラギノ角ゴ Pro W3" charset="-128"/>
              </a:rPr>
            </a:br>
            <a:r>
              <a:rPr lang="fr-FR" sz="2400" dirty="0">
                <a:latin typeface="BISansCond" pitchFamily="2" charset="0"/>
                <a:ea typeface="ヒラギノ角ゴ Pro W3" charset="-128"/>
              </a:rPr>
              <a:t>Boehringer </a:t>
            </a:r>
            <a:r>
              <a:rPr lang="fr-FR" sz="2400" dirty="0" err="1">
                <a:latin typeface="BISansCond" pitchFamily="2" charset="0"/>
                <a:ea typeface="ヒラギノ角ゴ Pro W3" charset="-128"/>
              </a:rPr>
              <a:t>Ingelheim</a:t>
            </a:r>
            <a:r>
              <a:rPr lang="fr-FR" sz="2400" dirty="0">
                <a:latin typeface="BISansCond" pitchFamily="2" charset="0"/>
                <a:ea typeface="ヒラギノ角ゴ Pro W3" charset="-128"/>
              </a:rPr>
              <a:t> propose aux patients :</a:t>
            </a:r>
          </a:p>
          <a:p>
            <a:pPr marL="360000" defTabSz="86106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fr-FR" sz="2400" dirty="0">
                <a:latin typeface="BISansCond" pitchFamily="2" charset="0"/>
                <a:ea typeface="ヒラギノ角ゴ Pro W3" charset="-128"/>
              </a:rPr>
              <a:t> des traitements d’urgence pour les patients atteints d’un infarctus du myocarde ou d’un accident vasculaire cérébral (AVC)</a:t>
            </a:r>
          </a:p>
          <a:p>
            <a:pPr marL="360000" defTabSz="86106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fr-FR" sz="2400" dirty="0">
                <a:latin typeface="BISansCond" pitchFamily="2" charset="0"/>
                <a:ea typeface="ヒラギノ角ゴ Pro W3" charset="-128"/>
              </a:rPr>
              <a:t> des traitements pour la prévention secondaire de l’AVC et pour la prévention des risques cardiovasculaires</a:t>
            </a:r>
          </a:p>
          <a:p>
            <a:pPr marL="360000" defTabSz="86106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fr-FR" sz="2400" dirty="0">
                <a:latin typeface="BISansCond" pitchFamily="2" charset="0"/>
                <a:ea typeface="ヒラギノ角ゴ Pro W3" charset="-128"/>
              </a:rPr>
              <a:t> et plusieurs </a:t>
            </a:r>
            <a:r>
              <a:rPr lang="fr-FR" sz="2400" dirty="0" smtClean="0">
                <a:latin typeface="BISansCond" pitchFamily="2" charset="0"/>
                <a:ea typeface="ヒラギノ角ゴ Pro W3" charset="-128"/>
              </a:rPr>
              <a:t>antihypertenseurs.</a:t>
            </a:r>
            <a:endParaRPr lang="fr-FR" sz="2400" dirty="0">
              <a:latin typeface="BISansCond" pitchFamily="2" charset="0"/>
              <a:ea typeface="ヒラギノ角ゴ Pro W3" charset="-128"/>
            </a:endParaRPr>
          </a:p>
          <a:p>
            <a:pPr defTabSz="86106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fr-FR" sz="2400" dirty="0">
              <a:latin typeface="BISansCond" pitchFamily="2" charset="0"/>
              <a:ea typeface="ヒラギノ角ゴ Pro W3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dulcolax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6084168" y="1772816"/>
            <a:ext cx="2054507" cy="149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BE6-6A36-4587-9F5D-C529B63C6156}" type="datetime4">
              <a:rPr lang="fr-FR" smtClean="0"/>
              <a:pPr/>
              <a:t>2 mars 2012</a:t>
            </a:fld>
            <a:endParaRPr lang="en-GB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  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16" y="115888"/>
            <a:ext cx="5148064" cy="693737"/>
          </a:xfrm>
        </p:spPr>
        <p:txBody>
          <a:bodyPr/>
          <a:lstStyle/>
          <a:p>
            <a:r>
              <a:rPr lang="fr-CH" sz="2800" b="1" dirty="0" smtClean="0"/>
              <a:t>Médication familiale</a:t>
            </a:r>
            <a:endParaRPr lang="fr-CH" sz="2800" b="1" dirty="0"/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20" y="1484412"/>
            <a:ext cx="6408812" cy="3960812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</a:t>
            </a:r>
            <a:r>
              <a:rPr lang="fr-F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division médication familiale </a:t>
            </a:r>
            <a:r>
              <a:rPr lang="fr-FR" sz="2600" dirty="0"/>
              <a:t>de Boehringer </a:t>
            </a:r>
            <a:r>
              <a:rPr lang="fr-FR" sz="2600" dirty="0" err="1"/>
              <a:t>Ingelheim</a:t>
            </a:r>
            <a:r>
              <a:rPr lang="fr-FR" sz="2600" dirty="0"/>
              <a:t> occupe la </a:t>
            </a:r>
            <a:r>
              <a:rPr lang="fr-F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r>
              <a:rPr lang="fr-FR" sz="2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ème</a:t>
            </a:r>
            <a:r>
              <a:rPr lang="fr-F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place sur le marché des médicaments OTC </a:t>
            </a:r>
            <a:r>
              <a:rPr lang="fr-FR" sz="2600" dirty="0"/>
              <a:t>dans le monde, avec </a:t>
            </a:r>
            <a:r>
              <a:rPr lang="fr-F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une part de marché de 2,7 </a:t>
            </a:r>
            <a:r>
              <a:rPr lang="fr-FR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%.</a:t>
            </a:r>
          </a:p>
          <a:p>
            <a:pPr marL="0" indent="0">
              <a:buFont typeface="Wingdings" pitchFamily="2" charset="2"/>
              <a:buNone/>
            </a:pPr>
            <a:endParaRPr lang="fr-FR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fr-FR" sz="2600" dirty="0"/>
              <a:t>Nous proposons des marques du groupe Boehringer </a:t>
            </a:r>
            <a:r>
              <a:rPr lang="fr-FR" sz="2600" dirty="0" err="1"/>
              <a:t>Ingelheim</a:t>
            </a:r>
            <a:r>
              <a:rPr lang="fr-FR" sz="2600" dirty="0"/>
              <a:t>, comme</a:t>
            </a:r>
            <a:r>
              <a:rPr lang="fr-FR" sz="2600" b="1" dirty="0"/>
              <a:t> </a:t>
            </a:r>
            <a:r>
              <a:rPr lang="fr-FR" sz="26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ISansMaCaps" pitchFamily="2" charset="0"/>
              </a:rPr>
              <a:t>Dulcolax</a:t>
            </a:r>
            <a:r>
              <a:rPr lang="fr-FR" sz="2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aps" pitchFamily="2" charset="0"/>
              </a:rPr>
              <a:t>®</a:t>
            </a:r>
            <a:r>
              <a:rPr lang="fr-F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vendu dans le monde depuis plus de 50 ans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r>
              <a:rPr lang="fr-FR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600" dirty="0" err="1">
                <a:latin typeface="BISansMaCaps" pitchFamily="2" charset="0"/>
              </a:rPr>
              <a:t>Antistax</a:t>
            </a:r>
            <a:r>
              <a:rPr lang="fr-FR" sz="2600" dirty="0"/>
              <a:t>® ou </a:t>
            </a:r>
            <a:r>
              <a:rPr lang="fr-FR" sz="2600" dirty="0" err="1">
                <a:latin typeface="BISansMaCaps" pitchFamily="2" charset="0"/>
              </a:rPr>
              <a:t>Surbronc</a:t>
            </a:r>
            <a:r>
              <a:rPr lang="fr-FR" sz="2600" dirty="0"/>
              <a:t>®, mais également des marques françaises comme </a:t>
            </a:r>
            <a:r>
              <a:rPr lang="fr-FR" sz="2600" dirty="0" err="1">
                <a:latin typeface="BISansMaCaps" pitchFamily="2" charset="0"/>
              </a:rPr>
              <a:t>Lysopaïne</a:t>
            </a:r>
            <a:r>
              <a:rPr lang="fr-FR" sz="2600" dirty="0"/>
              <a:t>® ou </a:t>
            </a:r>
            <a:r>
              <a:rPr lang="fr-FR" sz="2600" dirty="0" err="1">
                <a:latin typeface="BISansMaCaps" pitchFamily="2" charset="0"/>
              </a:rPr>
              <a:t>Prontalgine</a:t>
            </a:r>
            <a:r>
              <a:rPr lang="fr-FR" sz="2600" dirty="0" smtClean="0"/>
              <a:t>®.</a:t>
            </a:r>
            <a:endParaRPr lang="fr-FR" sz="2600" dirty="0"/>
          </a:p>
        </p:txBody>
      </p:sp>
      <p:pic>
        <p:nvPicPr>
          <p:cNvPr id="12" name="Image 11" descr="lysopaine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7668344" y="1124744"/>
            <a:ext cx="823143" cy="188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C8A-373C-4CE0-9039-E236CDB8CFA0}" type="datetime4">
              <a:rPr lang="fr-FR" smtClean="0"/>
              <a:pPr/>
              <a:t>2 mars 2012</a:t>
            </a:fld>
            <a:endParaRPr lang="en-GB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457200"/>
          </a:xfrm>
        </p:spPr>
        <p:txBody>
          <a:bodyPr/>
          <a:lstStyle/>
          <a:p>
            <a:r>
              <a:rPr lang="de-DE" smtClean="0"/>
              <a:t>    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16" y="144463"/>
            <a:ext cx="6372200" cy="620712"/>
          </a:xfrm>
        </p:spPr>
        <p:txBody>
          <a:bodyPr/>
          <a:lstStyle/>
          <a:p>
            <a:r>
              <a:rPr lang="fr-RE" sz="2800" b="1" dirty="0" smtClean="0"/>
              <a:t>Santé animale</a:t>
            </a:r>
            <a:endParaRPr lang="fr-RE" sz="2800" b="1" dirty="0"/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95937" y="1339850"/>
            <a:ext cx="5148064" cy="49688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La division santé animale </a:t>
            </a:r>
            <a:r>
              <a:rPr lang="fr-FR" sz="2200" dirty="0">
                <a:latin typeface="BISansCond" pitchFamily="2" charset="0"/>
              </a:rPr>
              <a:t>de Boehringer </a:t>
            </a:r>
            <a:r>
              <a:rPr lang="fr-FR" sz="2200" dirty="0" err="1">
                <a:latin typeface="BISansCond" pitchFamily="2" charset="0"/>
              </a:rPr>
              <a:t>Ingelheim</a:t>
            </a:r>
            <a:r>
              <a:rPr lang="fr-FR" sz="2200" dirty="0">
                <a:latin typeface="BISansCond" pitchFamily="2" charset="0"/>
              </a:rPr>
              <a:t> agit principalement dans les domaines suivants :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200" dirty="0">
                <a:latin typeface="BISansCond" pitchFamily="2" charset="0"/>
              </a:rPr>
              <a:t> </a:t>
            </a:r>
            <a:r>
              <a:rPr lang="fr-FR" sz="2200" dirty="0" smtClean="0">
                <a:latin typeface="BISansCond" pitchFamily="2" charset="0"/>
              </a:rPr>
              <a:t>élevage </a:t>
            </a:r>
            <a:r>
              <a:rPr lang="fr-FR" sz="2200" dirty="0">
                <a:latin typeface="BISansCond" pitchFamily="2" charset="0"/>
              </a:rPr>
              <a:t>industriel (</a:t>
            </a:r>
            <a:r>
              <a:rPr lang="fr-FR" sz="2200" dirty="0" smtClean="0">
                <a:latin typeface="BISansCond" pitchFamily="2" charset="0"/>
              </a:rPr>
              <a:t>porcs)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200" dirty="0" smtClean="0">
                <a:latin typeface="BISansCond" pitchFamily="2" charset="0"/>
              </a:rPr>
              <a:t>élevage bovin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200" dirty="0" smtClean="0">
                <a:latin typeface="BISansCond" pitchFamily="2" charset="0"/>
              </a:rPr>
              <a:t> </a:t>
            </a:r>
            <a:r>
              <a:rPr lang="fr-FR" sz="2200" dirty="0">
                <a:latin typeface="BISansCond" pitchFamily="2" charset="0"/>
              </a:rPr>
              <a:t>animaux de </a:t>
            </a:r>
            <a:r>
              <a:rPr lang="fr-FR" sz="2200" dirty="0" smtClean="0">
                <a:latin typeface="BISansCond" pitchFamily="2" charset="0"/>
              </a:rPr>
              <a:t>compagnie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200" dirty="0" smtClean="0">
                <a:latin typeface="BISansCond" pitchFamily="2" charset="0"/>
              </a:rPr>
              <a:t>équin.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200" dirty="0">
              <a:latin typeface="BISansCond" pitchFamily="2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fr-FR" sz="2200" dirty="0">
                <a:latin typeface="BISansCond" pitchFamily="2" charset="0"/>
              </a:rPr>
              <a:t>Au 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8</a:t>
            </a:r>
            <a:r>
              <a:rPr lang="fr-FR" sz="22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ème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 rang mondial </a:t>
            </a:r>
            <a:r>
              <a:rPr lang="fr-FR" sz="2200" dirty="0">
                <a:latin typeface="BISansCond" pitchFamily="2" charset="0"/>
              </a:rPr>
              <a:t>avec 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4,3 % de part de marché</a:t>
            </a:r>
            <a:r>
              <a:rPr lang="fr-FR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,</a:t>
            </a:r>
            <a:r>
              <a:rPr lang="fr-FR" sz="2200" dirty="0">
                <a:latin typeface="BISansCond" pitchFamily="2" charset="0"/>
              </a:rPr>
              <a:t> Boehringer </a:t>
            </a:r>
            <a:r>
              <a:rPr lang="fr-FR" sz="2200" dirty="0" err="1">
                <a:latin typeface="BISansCond" pitchFamily="2" charset="0"/>
              </a:rPr>
              <a:t>Ingelheim</a:t>
            </a:r>
            <a:r>
              <a:rPr lang="fr-FR" sz="2200" dirty="0">
                <a:latin typeface="BISansCond" pitchFamily="2" charset="0"/>
              </a:rPr>
              <a:t> enregistre une 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croissance au dessus du marché</a:t>
            </a:r>
            <a:r>
              <a:rPr lang="fr-F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fr-FR" sz="2200" b="1" dirty="0">
              <a:solidFill>
                <a:schemeClr val="accent1">
                  <a:lumMod val="60000"/>
                  <a:lumOff val="40000"/>
                </a:schemeClr>
              </a:solidFill>
              <a:latin typeface="BISansCond" pitchFamily="2" charset="0"/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fr-FR" sz="2200" dirty="0">
                <a:latin typeface="BISansCond" pitchFamily="2" charset="0"/>
              </a:rPr>
              <a:t>Le groupe contribue ainsi à l’amélioration </a:t>
            </a:r>
            <a:r>
              <a:rPr lang="fr-FR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de 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la qualité et la sécurité  des denrées d'origine animale que nous consommons.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  <a:latin typeface="BISansCond" pitchFamily="2" charset="0"/>
            </a:endParaRPr>
          </a:p>
        </p:txBody>
      </p:sp>
      <p:pic>
        <p:nvPicPr>
          <p:cNvPr id="118790" name="Picture 9" descr="ppt_077_AH_Dog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52425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F5E3-A29D-462F-8348-12D40F915C9E}" type="datetime4">
              <a:rPr lang="fr-FR" smtClean="0"/>
              <a:pPr/>
              <a:t>2 mars 2012</a:t>
            </a:fld>
            <a:endParaRPr lang="en-GB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  </a:t>
            </a:r>
            <a:endParaRPr lang="en-GB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008" y="143545"/>
            <a:ext cx="6588224" cy="765175"/>
          </a:xfrm>
        </p:spPr>
        <p:txBody>
          <a:bodyPr/>
          <a:lstStyle/>
          <a:p>
            <a:r>
              <a:rPr lang="fr-FR" sz="2800" b="1" smtClean="0"/>
              <a:t>N°1 mondial en biotechnologies</a:t>
            </a:r>
            <a:endParaRPr lang="fr-FR" sz="2800" b="1"/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945" y="1125538"/>
            <a:ext cx="5076056" cy="51244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BE" sz="2400" dirty="0" smtClean="0">
                <a:latin typeface="BISansCond" pitchFamily="2" charset="0"/>
              </a:rPr>
              <a:t>Avec ses usines de Biberach (Allemagne) et Vienne (Autriche), Boehringer </a:t>
            </a:r>
            <a:r>
              <a:rPr lang="fr-BE" sz="2400" dirty="0" err="1" smtClean="0">
                <a:latin typeface="BISansCond" pitchFamily="2" charset="0"/>
              </a:rPr>
              <a:t>Ingelheim</a:t>
            </a:r>
            <a:r>
              <a:rPr lang="fr-BE" sz="2400" dirty="0" smtClean="0">
                <a:latin typeface="BISansCond" pitchFamily="2" charset="0"/>
              </a:rPr>
              <a:t> est reconnu comme </a:t>
            </a:r>
            <a:r>
              <a:rPr lang="fr-BE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n°1 mondial en fabrication et développement de produits issus des biotechnologies.</a:t>
            </a:r>
          </a:p>
          <a:p>
            <a:pPr marL="0" indent="0">
              <a:buFont typeface="Wingdings" pitchFamily="2" charset="2"/>
              <a:buNone/>
            </a:pPr>
            <a:endParaRPr lang="fr-BE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BISansCond" pitchFamily="2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fr-BE" sz="2400" dirty="0" smtClean="0">
                <a:latin typeface="BISansCond" pitchFamily="2" charset="0"/>
              </a:rPr>
              <a:t>Boehringer </a:t>
            </a:r>
            <a:r>
              <a:rPr lang="fr-BE" sz="2400" dirty="0" err="1" smtClean="0">
                <a:latin typeface="BISansCond" pitchFamily="2" charset="0"/>
              </a:rPr>
              <a:t>Ingelheim</a:t>
            </a:r>
            <a:r>
              <a:rPr lang="fr-BE" sz="2400" dirty="0" smtClean="0">
                <a:latin typeface="BISansCond" pitchFamily="2" charset="0"/>
              </a:rPr>
              <a:t> fabrique pour le marché pharmaceutique mondial </a:t>
            </a:r>
            <a:r>
              <a:rPr lang="fr-BE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15 produits de biotechnologie</a:t>
            </a:r>
            <a:r>
              <a:rPr lang="fr-BE" sz="2400" dirty="0" smtClean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</a:rPr>
              <a:t>, </a:t>
            </a:r>
            <a:r>
              <a:rPr lang="fr-BE" sz="2400" dirty="0" smtClean="0">
                <a:latin typeface="BISansCond" pitchFamily="2" charset="0"/>
              </a:rPr>
              <a:t>et compte plus de </a:t>
            </a:r>
            <a:r>
              <a:rPr lang="fr-BE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2000 employés.</a:t>
            </a:r>
          </a:p>
          <a:p>
            <a:pPr marL="0" indent="0">
              <a:buFont typeface="Wingdings" pitchFamily="2" charset="2"/>
              <a:buNone/>
            </a:pPr>
            <a:endParaRPr lang="fr-BE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BISansCond" pitchFamily="2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fr-BE" sz="2400" dirty="0" smtClean="0">
                <a:latin typeface="BISansCond" pitchFamily="2" charset="0"/>
              </a:rPr>
              <a:t>Parmi ces produits, nous comptons </a:t>
            </a:r>
            <a:r>
              <a:rPr lang="fr-BE" sz="2400" dirty="0" err="1" smtClean="0">
                <a:latin typeface="BISansCond" pitchFamily="2" charset="0"/>
              </a:rPr>
              <a:t>Actilyse</a:t>
            </a:r>
            <a:r>
              <a:rPr lang="fr-BE" sz="2400" dirty="0" smtClean="0">
                <a:latin typeface="BISansCond" pitchFamily="2" charset="0"/>
              </a:rPr>
              <a:t>® et </a:t>
            </a:r>
            <a:r>
              <a:rPr lang="fr-BE" sz="2400" dirty="0" err="1" smtClean="0">
                <a:latin typeface="BISansCond" pitchFamily="2" charset="0"/>
              </a:rPr>
              <a:t>Metalyse</a:t>
            </a:r>
            <a:r>
              <a:rPr lang="fr-BE" sz="2400" dirty="0" smtClean="0">
                <a:latin typeface="BISansCond" pitchFamily="2" charset="0"/>
              </a:rPr>
              <a:t>®.</a:t>
            </a:r>
          </a:p>
          <a:p>
            <a:pPr marL="0" indent="0">
              <a:buFont typeface="Wingdings" pitchFamily="2" charset="2"/>
              <a:buNone/>
            </a:pPr>
            <a:endParaRPr lang="fr-BE" sz="1800" dirty="0" smtClean="0">
              <a:latin typeface="BISansCond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fr-BE" sz="1800" dirty="0">
              <a:latin typeface="BISansCond" pitchFamily="2" charset="0"/>
            </a:endParaRPr>
          </a:p>
        </p:txBody>
      </p:sp>
      <p:pic>
        <p:nvPicPr>
          <p:cNvPr id="114694" name="Content Placeholder 19" descr="biopharma_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3605213" cy="34591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2813-7BAB-46B7-9D0F-141E5B183877}" type="datetime4">
              <a:rPr lang="fr-FR" smtClean="0"/>
              <a:pPr/>
              <a:t>2 mars 2012</a:t>
            </a:fld>
            <a:endParaRPr lang="en-GB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dirty="0" smtClean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6732240" cy="908720"/>
          </a:xfrm>
        </p:spPr>
        <p:txBody>
          <a:bodyPr>
            <a:normAutofit/>
          </a:bodyPr>
          <a:lstStyle/>
          <a:p>
            <a:r>
              <a:rPr lang="fr-FR" sz="2800" b="1" dirty="0"/>
              <a:t>Tout savoir sur</a:t>
            </a:r>
            <a:br>
              <a:rPr lang="fr-FR" sz="2800" b="1" dirty="0"/>
            </a:br>
            <a:r>
              <a:rPr lang="fr-FR" sz="2800" b="1" dirty="0"/>
              <a:t>Boehringer Ingelheim France</a:t>
            </a:r>
            <a:endParaRPr lang="de-DE" sz="2800" b="1" dirty="0"/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8643" y="1628800"/>
            <a:ext cx="7705725" cy="424847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www.boehringer-ingelheim.fr</a:t>
            </a:r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n"/>
            </a:pPr>
            <a:endParaRPr lang="fr-FR" dirty="0" smtClean="0"/>
          </a:p>
          <a:p>
            <a:pPr>
              <a:buFont typeface="Wingdings" pitchFamily="2" charset="2"/>
              <a:buChar char="n"/>
            </a:pPr>
            <a:endParaRPr lang="fr-FR" dirty="0" smtClean="0"/>
          </a:p>
          <a:p>
            <a:pPr>
              <a:buFont typeface="Wingdings" pitchFamily="2" charset="2"/>
              <a:buChar char="n"/>
            </a:pPr>
            <a:endParaRPr lang="fr-FR" dirty="0" smtClean="0"/>
          </a:p>
          <a:p>
            <a:pPr>
              <a:buFont typeface="Wingdings" pitchFamily="2" charset="2"/>
              <a:buChar char="n"/>
            </a:pPr>
            <a:endParaRPr lang="fr-FR" dirty="0" smtClean="0"/>
          </a:p>
          <a:p>
            <a:pPr>
              <a:buFont typeface="Wingdings" pitchFamily="2" charset="2"/>
              <a:buChar char="n"/>
            </a:pPr>
            <a:r>
              <a:rPr lang="fr-FR" sz="1600" kern="1200" dirty="0" smtClean="0">
                <a:solidFill>
                  <a:srgbClr val="000000"/>
                </a:solidFill>
                <a:latin typeface="BISansMlCond" pitchFamily="50" charset="0"/>
                <a:ea typeface="ヒラギノ角ゴ Pro W3" charset="-128"/>
              </a:rPr>
              <a:t>Boehringer </a:t>
            </a:r>
            <a:r>
              <a:rPr lang="fr-FR" sz="1600" kern="1200" dirty="0" err="1" smtClean="0">
                <a:solidFill>
                  <a:srgbClr val="000000"/>
                </a:solidFill>
                <a:latin typeface="BISansMlCond" pitchFamily="50" charset="0"/>
                <a:ea typeface="ヒラギノ角ゴ Pro W3" charset="-128"/>
              </a:rPr>
              <a:t>Ingelheim</a:t>
            </a:r>
            <a:r>
              <a:rPr lang="fr-FR" sz="1600" kern="1200" dirty="0" smtClean="0">
                <a:solidFill>
                  <a:srgbClr val="000000"/>
                </a:solidFill>
                <a:latin typeface="BISansMlCond" pitchFamily="50" charset="0"/>
                <a:ea typeface="ヒラギノ角ゴ Pro W3" charset="-128"/>
              </a:rPr>
              <a:t> France</a:t>
            </a:r>
          </a:p>
          <a:p>
            <a:pPr>
              <a:buFont typeface="Wingdings" pitchFamily="2" charset="2"/>
              <a:buChar char="n"/>
            </a:pPr>
            <a:r>
              <a:rPr lang="fr-FR" sz="1600" kern="1200" dirty="0" smtClean="0">
                <a:solidFill>
                  <a:srgbClr val="000000"/>
                </a:solidFill>
                <a:latin typeface="BISansMlCond" pitchFamily="50" charset="0"/>
                <a:ea typeface="ヒラギノ角ゴ Pro W3" charset="-128"/>
              </a:rPr>
              <a:t>14 rue Jean Antoine de Baïf 75013 Paris </a:t>
            </a:r>
          </a:p>
          <a:p>
            <a:pPr>
              <a:buFont typeface="Wingdings" pitchFamily="2" charset="2"/>
              <a:buChar char="n"/>
            </a:pPr>
            <a:r>
              <a:rPr lang="fr-FR" sz="1600" b="1" kern="1200" dirty="0" smtClean="0">
                <a:solidFill>
                  <a:srgbClr val="000000"/>
                </a:solidFill>
                <a:latin typeface="BISansMlCond" pitchFamily="50" charset="0"/>
                <a:ea typeface="ヒラギノ角ゴ Pro W3" charset="-128"/>
              </a:rPr>
              <a:t>Tel +33(0)1 44 34 65 </a:t>
            </a:r>
            <a:r>
              <a:rPr lang="fr-FR" sz="1600" b="1" kern="1200" dirty="0" err="1" smtClean="0">
                <a:solidFill>
                  <a:srgbClr val="000000"/>
                </a:solidFill>
                <a:latin typeface="BISansMlCond" pitchFamily="50" charset="0"/>
                <a:ea typeface="ヒラギノ角ゴ Pro W3" charset="-128"/>
              </a:rPr>
              <a:t>65</a:t>
            </a:r>
            <a:r>
              <a:rPr lang="fr-FR" sz="1600" b="1" kern="1200" dirty="0" smtClean="0">
                <a:solidFill>
                  <a:srgbClr val="000000"/>
                </a:solidFill>
                <a:latin typeface="BISansMlCond" pitchFamily="50" charset="0"/>
                <a:ea typeface="ヒラギノ角ゴ Pro W3" charset="-128"/>
              </a:rPr>
              <a:t> / Fax +33(0)1 44 34 65 00</a:t>
            </a:r>
          </a:p>
          <a:p>
            <a:pPr>
              <a:buFont typeface="Wingdings" pitchFamily="2" charset="2"/>
              <a:buChar char="n"/>
            </a:pPr>
            <a:endParaRPr lang="fr-FR" sz="1600" kern="1200" dirty="0" smtClean="0">
              <a:solidFill>
                <a:schemeClr val="tx2"/>
              </a:solidFill>
              <a:latin typeface="BISansMlCond" pitchFamily="50" charset="0"/>
              <a:ea typeface="ヒラギノ角ゴ Pro W3" charset="-128"/>
            </a:endParaRPr>
          </a:p>
          <a:p>
            <a:endParaRPr lang="fr-FR" sz="2000" dirty="0" smtClean="0"/>
          </a:p>
          <a:p>
            <a:r>
              <a:rPr lang="fr-FR" sz="1400" dirty="0" smtClean="0"/>
              <a:t>Chiffres clés 2010</a:t>
            </a:r>
          </a:p>
          <a:p>
            <a:endParaRPr lang="fr-FR" sz="1400" dirty="0" smtClean="0"/>
          </a:p>
          <a:p>
            <a:r>
              <a:rPr lang="fr-FR" sz="1400" dirty="0" smtClean="0"/>
              <a:t>Boehringer </a:t>
            </a:r>
            <a:r>
              <a:rPr lang="fr-FR" sz="1400" dirty="0" err="1" smtClean="0"/>
              <a:t>Ingelheim</a:t>
            </a:r>
            <a:r>
              <a:rPr lang="fr-FR" sz="1400" dirty="0" smtClean="0"/>
              <a:t> France S.A.S - 10-366</a:t>
            </a:r>
          </a:p>
          <a:p>
            <a:pPr>
              <a:buFont typeface="Wingdings" pitchFamily="2" charset="2"/>
              <a:buChar char="n"/>
            </a:pPr>
            <a:endParaRPr lang="fr-FR" sz="2000" kern="1200" dirty="0">
              <a:latin typeface="BISansMlCond" pitchFamily="50" charset="0"/>
              <a:ea typeface="ヒラギノ角ゴ Pro W3" charset="-128"/>
            </a:endParaRPr>
          </a:p>
        </p:txBody>
      </p:sp>
      <p:pic>
        <p:nvPicPr>
          <p:cNvPr id="121862" name="Content Placeholder 14" descr="BIC_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2276872"/>
            <a:ext cx="3456384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Rectangle 5"/>
          <p:cNvSpPr>
            <a:spLocks noChangeArrowheads="1"/>
          </p:cNvSpPr>
          <p:nvPr/>
        </p:nvSpPr>
        <p:spPr bwMode="auto">
          <a:xfrm>
            <a:off x="358775" y="1899221"/>
            <a:ext cx="39243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 marL="355600" lvl="1" indent="-176213" eaLnBrk="0" hangingPunct="0">
              <a:lnSpc>
                <a:spcPct val="98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BISansCond" pitchFamily="2" charset="0"/>
                <a:ea typeface="ヒラギノ角ゴ Pro W3" charset="-128"/>
              </a:rPr>
              <a:t>Actualités</a:t>
            </a:r>
          </a:p>
          <a:p>
            <a:pPr marL="355600" lvl="1" indent="-176213" eaLnBrk="0" hangingPunct="0">
              <a:lnSpc>
                <a:spcPct val="98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BISansCond" pitchFamily="2" charset="0"/>
                <a:ea typeface="ヒラギノ角ゴ Pro W3" charset="-128"/>
              </a:rPr>
              <a:t>Activités et engagements</a:t>
            </a:r>
          </a:p>
          <a:p>
            <a:pPr marL="355600" lvl="1" indent="-176213" eaLnBrk="0" hangingPunct="0">
              <a:lnSpc>
                <a:spcPct val="98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BISansCond" pitchFamily="2" charset="0"/>
                <a:ea typeface="ヒラギノ角ゴ Pro W3" charset="-128"/>
              </a:rPr>
              <a:t>R&amp;D</a:t>
            </a:r>
          </a:p>
          <a:p>
            <a:pPr marL="355600" lvl="1" indent="-176213" eaLnBrk="0" hangingPunct="0">
              <a:lnSpc>
                <a:spcPct val="98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BISansCond" pitchFamily="2" charset="0"/>
                <a:ea typeface="ヒラギノ角ゴ Pro W3" charset="-128"/>
              </a:rPr>
              <a:t>Métiers et recrutement</a:t>
            </a:r>
          </a:p>
          <a:p>
            <a:pPr marL="355600" lvl="1" indent="-176213" eaLnBrk="0" hangingPunct="0">
              <a:lnSpc>
                <a:spcPct val="98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BISansCond" pitchFamily="2" charset="0"/>
                <a:ea typeface="ヒラギノ角ゴ Pro W3" charset="-128"/>
              </a:rPr>
              <a:t>Produits et pathologies</a:t>
            </a:r>
            <a:endParaRPr lang="fr-FR" sz="2000" dirty="0">
              <a:latin typeface="BISansCond" pitchFamily="2" charset="0"/>
              <a:ea typeface="ヒラギノ角ゴ Pro W3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1739930"/>
            <a:ext cx="6118225" cy="1107996"/>
          </a:xfrm>
        </p:spPr>
        <p:txBody>
          <a:bodyPr wrap="square" anchor="b">
            <a:spAutoFit/>
          </a:bodyPr>
          <a:lstStyle/>
          <a:p>
            <a:pPr eaLnBrk="1" hangingPunct="1">
              <a:tabLst>
                <a:tab pos="228600" algn="l"/>
              </a:tabLst>
            </a:pPr>
            <a:r>
              <a:rPr lang="fr-FR" sz="3600" dirty="0" smtClean="0"/>
              <a:t>III</a:t>
            </a:r>
            <a:r>
              <a:rPr lang="fr-FR" sz="3600" dirty="0" smtClean="0">
                <a:solidFill>
                  <a:schemeClr val="tx1"/>
                </a:solidFill>
              </a:rPr>
              <a:t>.  La recherche et le développement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0" y="6423025"/>
            <a:ext cx="6478588" cy="360363"/>
          </a:xfrm>
        </p:spPr>
        <p:txBody>
          <a:bodyPr/>
          <a:lstStyle/>
          <a:p>
            <a:r>
              <a:rPr lang="fr-FR" smtClean="0"/>
              <a:t>    </a:t>
            </a:r>
            <a:endParaRPr lang="fr-FR"/>
          </a:p>
        </p:txBody>
      </p:sp>
      <p:pic>
        <p:nvPicPr>
          <p:cNvPr id="96259" name="Picture 6" descr="BI_Licensing_2"/>
          <p:cNvPicPr>
            <a:picLocks noChangeAspect="1" noChangeArrowheads="1"/>
          </p:cNvPicPr>
          <p:nvPr/>
        </p:nvPicPr>
        <p:blipFill>
          <a:blip r:embed="rId2" cstate="print"/>
          <a:srcRect l="-28871"/>
          <a:stretch>
            <a:fillRect/>
          </a:stretch>
        </p:blipFill>
        <p:spPr bwMode="auto">
          <a:xfrm>
            <a:off x="0" y="1781175"/>
            <a:ext cx="22225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911E-7FF4-418D-9524-C3ADC80FA4D7}" type="datetime4">
              <a:rPr lang="fr-FR" smtClean="0"/>
              <a:pPr/>
              <a:t>2 mars 2012</a:t>
            </a:fld>
            <a:endParaRPr lang="en-GB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  </a:t>
            </a:r>
            <a:endParaRPr lang="en-GB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0"/>
            <a:ext cx="5868144" cy="765175"/>
          </a:xfrm>
        </p:spPr>
        <p:txBody>
          <a:bodyPr/>
          <a:lstStyle/>
          <a:p>
            <a:r>
              <a:rPr lang="en-GB" sz="2800" b="1" dirty="0" smtClean="0"/>
              <a:t>Comment </a:t>
            </a:r>
            <a:r>
              <a:rPr lang="en-GB" sz="2800" b="1" dirty="0" err="1" smtClean="0"/>
              <a:t>cela</a:t>
            </a:r>
            <a:r>
              <a:rPr lang="en-GB" sz="2800" b="1" dirty="0" smtClean="0"/>
              <a:t> se </a:t>
            </a:r>
            <a:r>
              <a:rPr lang="en-GB" sz="2800" b="1" dirty="0" err="1" smtClean="0"/>
              <a:t>traduit-il</a:t>
            </a:r>
            <a:r>
              <a:rPr lang="en-GB" sz="2800" b="1" dirty="0" smtClean="0"/>
              <a:t> au </a:t>
            </a:r>
            <a:r>
              <a:rPr lang="en-GB" sz="2800" b="1" dirty="0" err="1" smtClean="0"/>
              <a:t>sein</a:t>
            </a:r>
            <a:r>
              <a:rPr lang="en-GB" sz="2800" b="1" dirty="0" smtClean="0"/>
              <a:t> de </a:t>
            </a:r>
            <a:r>
              <a:rPr lang="en-GB" sz="2800" b="1" dirty="0" err="1" smtClean="0"/>
              <a:t>notre</a:t>
            </a:r>
            <a:r>
              <a:rPr lang="en-GB" sz="2800" b="1" dirty="0" smtClean="0"/>
              <a:t> R&amp;D?</a:t>
            </a:r>
            <a:endParaRPr lang="de-DE" sz="2800" b="1" dirty="0"/>
          </a:p>
        </p:txBody>
      </p:sp>
      <p:sp>
        <p:nvSpPr>
          <p:cNvPr id="46082" name="Datumsplatzhalter 3"/>
          <p:cNvSpPr txBox="1">
            <a:spLocks noGrp="1"/>
          </p:cNvSpPr>
          <p:nvPr/>
        </p:nvSpPr>
        <p:spPr bwMode="auto">
          <a:xfrm>
            <a:off x="7380312" y="6453336"/>
            <a:ext cx="1412851" cy="1776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en-GB" sz="1000" dirty="0">
              <a:solidFill>
                <a:srgbClr val="000000"/>
              </a:solidFill>
              <a:latin typeface="BISansMlCond" pitchFamily="50" charset="0"/>
              <a:ea typeface="ヒラギノ角ゴ Pro W3" charset="-128"/>
            </a:endParaRPr>
          </a:p>
        </p:txBody>
      </p:sp>
      <p:pic>
        <p:nvPicPr>
          <p:cNvPr id="97285" name="Picture 19" descr="https://mediapool.boehringer-ingelheim.com/fileadmin/user_upload/Boehringer/Annual_Report/2007/083_Plasmid_DNA_2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76003"/>
            <a:ext cx="346005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Group 6"/>
          <p:cNvGraphicFramePr>
            <a:graphicFrameLocks noGrp="1"/>
          </p:cNvGraphicFramePr>
          <p:nvPr/>
        </p:nvGraphicFramePr>
        <p:xfrm>
          <a:off x="180975" y="1087438"/>
          <a:ext cx="4572000" cy="9144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257175">
                <a:tc>
                  <a:txBody>
                    <a:bodyPr/>
                    <a:lstStyle/>
                    <a:p>
                      <a:pPr marL="179388" marR="0" lvl="1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Employés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R&amp;D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MlCond" pitchFamily="50" charset="0"/>
                          <a:ea typeface="ヒラギノ角ゴ Pro W3" charset="-128"/>
                        </a:rPr>
                        <a:t>Plus de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7 000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collaborateurs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en R&amp;D et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médical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159 nouveaux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collaborateurs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en 2010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10"/>
          <p:cNvGraphicFramePr>
            <a:graphicFrameLocks noGrp="1"/>
          </p:cNvGraphicFramePr>
          <p:nvPr/>
        </p:nvGraphicFramePr>
        <p:xfrm>
          <a:off x="180975" y="2009775"/>
          <a:ext cx="4572000" cy="9144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190500">
                <a:tc>
                  <a:txBody>
                    <a:bodyPr/>
                    <a:lstStyle/>
                    <a:p>
                      <a:pPr marL="179388" marR="0" lvl="1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188913" algn="l"/>
                        </a:tabLst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Investissement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en R&amp;D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2,5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millards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€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uros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en 2010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+11%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vs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2009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14"/>
          <p:cNvGraphicFramePr>
            <a:graphicFrameLocks noGrp="1"/>
          </p:cNvGraphicFramePr>
          <p:nvPr/>
        </p:nvGraphicFramePr>
        <p:xfrm>
          <a:off x="180975" y="3009900"/>
          <a:ext cx="4572000" cy="6096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255588">
                <a:tc>
                  <a:txBody>
                    <a:bodyPr/>
                    <a:lstStyle/>
                    <a:p>
                      <a:pPr marL="179388" marR="0" lvl="1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Sites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12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centres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de R&amp;D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répartis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dans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7 pays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21"/>
          <p:cNvGraphicFramePr>
            <a:graphicFrameLocks noGrp="1"/>
          </p:cNvGraphicFramePr>
          <p:nvPr/>
        </p:nvGraphicFramePr>
        <p:xfrm>
          <a:off x="180975" y="3624263"/>
          <a:ext cx="4572000" cy="1254126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369888">
                <a:tc>
                  <a:txBody>
                    <a:bodyPr/>
                    <a:lstStyle/>
                    <a:p>
                      <a:pPr marL="179388" marR="0" lvl="1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Recherche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fondamentale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indépendante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EBEB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Institut de recherche de pathologie moléculaire (Vienne, Autriche) : synergie entre l'industrie et le milieu universitaire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20"/>
          <p:cNvGraphicFramePr>
            <a:graphicFrameLocks noGrp="1"/>
          </p:cNvGraphicFramePr>
          <p:nvPr/>
        </p:nvGraphicFramePr>
        <p:xfrm>
          <a:off x="180975" y="4878388"/>
          <a:ext cx="4572000" cy="1450023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312738">
                <a:tc>
                  <a:txBody>
                    <a:bodyPr/>
                    <a:lstStyle/>
                    <a:p>
                      <a:pPr marL="179388" marR="0" lvl="1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188913" algn="l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Boehringer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Ingelheim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EBEB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Venture Fund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Collaboration avec des sociétés de biotech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Elargissement de notre accès à de nouveaux concepts thérapeutiques et plates-formes de nouvelle technologie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1793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Volume initial : 100 millions €uros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DD20-33AD-4E94-AADB-2F1C9B0C52DF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  </a:t>
            </a:r>
            <a:endParaRPr lang="en-GB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98306" name="Titre 1"/>
          <p:cNvSpPr>
            <a:spLocks noGrp="1"/>
          </p:cNvSpPr>
          <p:nvPr>
            <p:ph type="title" idx="4294967295"/>
          </p:nvPr>
        </p:nvSpPr>
        <p:spPr>
          <a:xfrm>
            <a:off x="0" y="26988"/>
            <a:ext cx="6012160" cy="66516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6 domaines de recherche</a:t>
            </a:r>
            <a:endParaRPr lang="fr-FR" sz="2800" b="1" dirty="0"/>
          </a:p>
        </p:txBody>
      </p:sp>
      <p:sp>
        <p:nvSpPr>
          <p:cNvPr id="5" name="Espace réservé de la date 4"/>
          <p:cNvSpPr txBox="1">
            <a:spLocks noGrp="1"/>
          </p:cNvSpPr>
          <p:nvPr/>
        </p:nvSpPr>
        <p:spPr bwMode="auto">
          <a:xfrm>
            <a:off x="7380312" y="6451600"/>
            <a:ext cx="1412851" cy="2177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en-GB" sz="1000" dirty="0">
              <a:solidFill>
                <a:srgbClr val="000000"/>
              </a:solidFill>
              <a:latin typeface="BISansMlCond" pitchFamily="50" charset="0"/>
              <a:ea typeface="ヒラギノ角ゴ Pro W3" charset="-128"/>
            </a:endParaRPr>
          </a:p>
        </p:txBody>
      </p:sp>
      <p:pic>
        <p:nvPicPr>
          <p:cNvPr id="98309" name="Picture 6" descr="grafik_david_rgb-klei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322513" cy="522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6"/>
          <p:cNvGraphicFramePr>
            <a:graphicFrameLocks noGrp="1"/>
          </p:cNvGraphicFramePr>
          <p:nvPr/>
        </p:nvGraphicFramePr>
        <p:xfrm>
          <a:off x="2340546" y="1012845"/>
          <a:ext cx="5687838" cy="56565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47912"/>
                <a:gridCol w="2445516"/>
                <a:gridCol w="1394410"/>
              </a:tblGrid>
              <a:tr h="499170"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Domaine</a:t>
                      </a: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kumimoji="0" lang="en-GB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recherche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Exemples</a:t>
                      </a: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de pathologies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Sites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002060"/>
                    </a:solidFill>
                  </a:tcPr>
                </a:tc>
              </a:tr>
              <a:tr h="910251"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Maladies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respiratoires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Asthme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broncho-pneumopathie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chronique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obstructive (BPCO),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fibrose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pulmonaire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idiopathique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Biberach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(All.)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</a:tr>
              <a:tr h="1088553"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Maladies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cardiométaboliques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1825" rtl="0" eaLnBrk="0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>
                          <a:tab pos="0" algn="l"/>
                          <a:tab pos="84138" algn="l"/>
                        </a:tabLst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Athérosclérose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diabète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syndrome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métabolique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   maladies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thrombo-emboliques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1825" rtl="0" eaLnBrk="0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Tx/>
                        <a:buFontTx/>
                        <a:buNone/>
                        <a:tabLst>
                          <a:tab pos="0" algn="l"/>
                          <a:tab pos="84138" algn="l"/>
                        </a:tabLst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Biberach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(All.) Ridgefield (USA)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</a:tr>
              <a:tr h="714261"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Oncologie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Lymphomes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leucémies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tumeurs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solides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Vienne (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Autriche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</a:tr>
              <a:tr h="903859"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Maladies du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système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nerveux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central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Maladie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de Parkinson,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douleurs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chroniques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migraine,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maladie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d’Alzheimer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Biberach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(All.)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</a:tr>
              <a:tr h="714261"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Immunologie</a:t>
                      </a:r>
                      <a:endParaRPr kumimoji="0" lang="en-GB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Sclérose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en plaques, psoriasis,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polyarthrite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rhumatoïde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Ridgefield (USA)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</a:tr>
              <a:tr h="714261"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Infectiologie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Virologie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Hépatite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C, VIH/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sida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Laval (Canada)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ISansMlCond" pitchFamily="50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B1635-15B6-4925-A227-1D90AA923B4D}" type="datetime4">
              <a:rPr lang="fr-FR" smtClean="0"/>
              <a:pPr/>
              <a:t>2 mars 2012</a:t>
            </a:fld>
            <a:endParaRPr lang="en-GB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  </a:t>
            </a:r>
            <a:endParaRPr lang="en-GB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024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1225" cy="1053183"/>
          </a:xfrm>
          <a:noFill/>
        </p:spPr>
        <p:txBody>
          <a:bodyPr>
            <a:noAutofit/>
          </a:bodyPr>
          <a:lstStyle/>
          <a:p>
            <a:r>
              <a:rPr lang="fr-FR" b="1" dirty="0"/>
              <a:t>BI France, pôle international de</a:t>
            </a:r>
            <a:br>
              <a:rPr lang="fr-FR" b="1" dirty="0"/>
            </a:br>
            <a:r>
              <a:rPr lang="fr-FR" b="1" dirty="0"/>
              <a:t>recherche clinique et de </a:t>
            </a:r>
            <a:r>
              <a:rPr lang="fr-FR" b="1" dirty="0" smtClean="0">
                <a:solidFill>
                  <a:srgbClr val="FF0000"/>
                </a:solidFill>
              </a:rPr>
              <a:t>biométrie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407" name="Picture 4" descr="arzt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39" y="1546920"/>
            <a:ext cx="3250233" cy="32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99297" y="1475507"/>
            <a:ext cx="4935538" cy="350043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SansCond" pitchFamily="2" charset="0"/>
              </a:rPr>
              <a:t>Pour sa R&amp;D, le groupe Boehringer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SansCond" pitchFamily="2" charset="0"/>
              </a:rPr>
              <a:t>Ingelheim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SansCond" pitchFamily="2" charset="0"/>
              </a:rPr>
              <a:t> s’appuie sur les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ISansCond" pitchFamily="2" charset="0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BISansCond" pitchFamily="2" charset="0"/>
              </a:rPr>
              <a:t>compétences de ses filiales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BISansCond" pitchFamily="2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§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ISansCond" pitchFamily="2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BISansCond" pitchFamily="2" charset="0"/>
              </a:rPr>
              <a:t>L’équipe française de développement clinique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BISansCond" pitchFamily="2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SansCond" pitchFamily="2" charset="0"/>
              </a:rPr>
              <a:t>participe à toutes les phases (I, II, III, IV) de recherche clinique sur les produits existants et à venir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§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SansCond" pitchFamily="2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SansCond" pitchFamily="2" charset="0"/>
              </a:rPr>
              <a:t>En 2010, la filiale française a été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BISansCond" pitchFamily="2" charset="0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BISansCond" pitchFamily="2" charset="0"/>
              </a:rPr>
              <a:t>responsable de 12 projets mondiaux et de 18 études au plan international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BISansCond" pitchFamily="2" charset="0"/>
              </a:rPr>
              <a:t>.  </a:t>
            </a:r>
          </a:p>
        </p:txBody>
      </p:sp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467545" y="5048969"/>
            <a:ext cx="76328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eaLnBrk="0" hangingPunct="0">
              <a:buClr>
                <a:srgbClr val="002060"/>
              </a:buClr>
              <a:buFont typeface="Wingdings" pitchFamily="2" charset="2"/>
              <a:buChar char="§"/>
            </a:pPr>
            <a:r>
              <a:rPr lang="fr-FR" sz="1800" dirty="0">
                <a:solidFill>
                  <a:srgbClr val="000000"/>
                </a:solidFill>
                <a:latin typeface="BISansCond" pitchFamily="2" charset="0"/>
              </a:rPr>
              <a:t>Elle a travaillé 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sur 5 projets avec une responsabilité internationale en biométrie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et sur 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24 études au plan international</a:t>
            </a:r>
            <a:endParaRPr lang="fr-FR" sz="1800" dirty="0">
              <a:solidFill>
                <a:schemeClr val="accent1">
                  <a:lumMod val="60000"/>
                  <a:lumOff val="40000"/>
                </a:schemeClr>
              </a:solidFill>
              <a:latin typeface="BISansCond" pitchFamily="2" charset="0"/>
            </a:endParaRPr>
          </a:p>
          <a:p>
            <a:pPr marL="180975" indent="-180975" eaLnBrk="0" hangingPunct="0">
              <a:buClr>
                <a:srgbClr val="002060"/>
              </a:buClr>
              <a:buFont typeface="Wingdings" pitchFamily="2" charset="2"/>
              <a:buChar char="§"/>
            </a:pPr>
            <a:endParaRPr lang="fr-FR" sz="1800" dirty="0">
              <a:solidFill>
                <a:srgbClr val="003366"/>
              </a:solidFill>
              <a:latin typeface="BISansCond" pitchFamily="2" charset="0"/>
            </a:endParaRPr>
          </a:p>
          <a:p>
            <a:pPr marL="180975" indent="-180975" eaLnBrk="0" hangingPunct="0">
              <a:buClr>
                <a:srgbClr val="002060"/>
              </a:buClr>
              <a:buFont typeface="Wingdings" pitchFamily="2" charset="2"/>
              <a:buChar char="§"/>
            </a:pPr>
            <a:r>
              <a:rPr lang="fr-FR" sz="1800" dirty="0">
                <a:solidFill>
                  <a:srgbClr val="000000"/>
                </a:solidFill>
                <a:latin typeface="BISansCond" pitchFamily="2" charset="0"/>
              </a:rPr>
              <a:t>Au total</a:t>
            </a:r>
            <a:r>
              <a:rPr lang="fr-FR" sz="1800" dirty="0">
                <a:solidFill>
                  <a:srgbClr val="003366"/>
                </a:solidFill>
                <a:latin typeface="BISansCond" pitchFamily="2" charset="0"/>
              </a:rPr>
              <a:t>, 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en 2010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, </a:t>
            </a:r>
            <a:r>
              <a:rPr lang="fr-FR" sz="1800" dirty="0">
                <a:solidFill>
                  <a:srgbClr val="000000"/>
                </a:solidFill>
                <a:latin typeface="BISansCond" pitchFamily="2" charset="0"/>
              </a:rPr>
              <a:t>Boehringer </a:t>
            </a:r>
            <a:r>
              <a:rPr lang="fr-FR" sz="1800" dirty="0" err="1">
                <a:solidFill>
                  <a:srgbClr val="000000"/>
                </a:solidFill>
                <a:latin typeface="BISansCond" pitchFamily="2" charset="0"/>
              </a:rPr>
              <a:t>Ingelheim</a:t>
            </a:r>
            <a:r>
              <a:rPr lang="fr-FR" sz="1800" dirty="0">
                <a:solidFill>
                  <a:srgbClr val="000000"/>
                </a:solidFill>
                <a:latin typeface="BISansCond" pitchFamily="2" charset="0"/>
              </a:rPr>
              <a:t> France a mené</a:t>
            </a:r>
            <a:r>
              <a:rPr lang="fr-FR" sz="1800" dirty="0">
                <a:solidFill>
                  <a:srgbClr val="5CADFF"/>
                </a:solidFill>
                <a:latin typeface="BISansCond" pitchFamily="2" charset="0"/>
              </a:rPr>
              <a:t> 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plus de 50 essais cliniques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 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en France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et a </a:t>
            </a: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conduit 3 essais en Tunisie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. </a:t>
            </a:r>
            <a:endParaRPr lang="fr-FR" sz="1200" dirty="0">
              <a:solidFill>
                <a:schemeClr val="accent1">
                  <a:lumMod val="60000"/>
                  <a:lumOff val="40000"/>
                </a:schemeClr>
              </a:solidFill>
              <a:latin typeface="BISansCond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r>
              <a:rPr lang="fr-FR" sz="3200" u="sng" dirty="0">
                <a:latin typeface="BISansCond" pitchFamily="2" charset="0"/>
              </a:rPr>
              <a:t>Objectif</a:t>
            </a:r>
            <a:r>
              <a:rPr lang="fr-FR" sz="3200" dirty="0">
                <a:latin typeface="BISansCond" pitchFamily="2" charset="0"/>
              </a:rPr>
              <a:t> : 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Rechercher des molécules </a:t>
            </a:r>
            <a:r>
              <a:rPr lang="fr-FR" sz="3200" dirty="0">
                <a:latin typeface="BISansCond" pitchFamily="2" charset="0"/>
              </a:rPr>
              <a:t>susceptibles d’avoir un effet curatif ou préventif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04800" y="3170238"/>
            <a:ext cx="853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Durée moyenne de 3 ans pour identifier une molécule intéressante (environ 1% : 100/10000)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Dépôt d’un brevet pour ce « candidat-médicament » sur 20 ans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La recherche</a:t>
            </a:r>
            <a:endParaRPr lang="fr-FR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49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Étoile à 10 branches 19"/>
          <p:cNvSpPr/>
          <p:nvPr/>
        </p:nvSpPr>
        <p:spPr bwMode="auto">
          <a:xfrm>
            <a:off x="7355571" y="3078832"/>
            <a:ext cx="1368152" cy="504056"/>
          </a:xfrm>
          <a:prstGeom prst="star10">
            <a:avLst/>
          </a:prstGeom>
          <a:solidFill>
            <a:schemeClr val="accent2">
              <a:lumMod val="90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Étoile à 10 branches 18"/>
          <p:cNvSpPr/>
          <p:nvPr/>
        </p:nvSpPr>
        <p:spPr bwMode="auto">
          <a:xfrm>
            <a:off x="2747059" y="3006824"/>
            <a:ext cx="1368152" cy="504056"/>
          </a:xfrm>
          <a:prstGeom prst="star10">
            <a:avLst/>
          </a:prstGeom>
          <a:solidFill>
            <a:schemeClr val="accent2">
              <a:lumMod val="90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Étoile à 10 branches 17"/>
          <p:cNvSpPr/>
          <p:nvPr/>
        </p:nvSpPr>
        <p:spPr bwMode="auto">
          <a:xfrm>
            <a:off x="82763" y="3006824"/>
            <a:ext cx="1368152" cy="504056"/>
          </a:xfrm>
          <a:prstGeom prst="star10">
            <a:avLst/>
          </a:prstGeom>
          <a:solidFill>
            <a:schemeClr val="accent2">
              <a:lumMod val="90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3B2C-7B18-4113-95D5-650D3ED840FC}" type="datetime4">
              <a:rPr lang="fr-FR" smtClean="0"/>
              <a:pPr/>
              <a:t>2 mars 2012</a:t>
            </a:fld>
            <a:endParaRPr lang="en-GB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>
          <a:xfrm rot="5400000">
            <a:off x="6749421" y="3747112"/>
            <a:ext cx="3200400" cy="365760"/>
          </a:xfrm>
        </p:spPr>
        <p:txBody>
          <a:bodyPr/>
          <a:lstStyle/>
          <a:p>
            <a:r>
              <a:rPr lang="de-DE" smtClean="0"/>
              <a:t>    </a:t>
            </a:r>
            <a:endParaRPr lang="en-GB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8021512" y="5734050"/>
            <a:ext cx="609600" cy="521208"/>
          </a:xfrm>
        </p:spPr>
        <p:txBody>
          <a:bodyPr/>
          <a:lstStyle/>
          <a:p>
            <a:fld id="{52ED1FC0-1BC2-4BD9-8EF7-79AAA5799F3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5413"/>
            <a:ext cx="5724128" cy="639762"/>
          </a:xfrm>
        </p:spPr>
        <p:txBody>
          <a:bodyPr/>
          <a:lstStyle/>
          <a:p>
            <a:r>
              <a:rPr lang="fr-FR" sz="2800" b="1" dirty="0" smtClean="0"/>
              <a:t>Notre histoire</a:t>
            </a:r>
            <a:endParaRPr lang="fr-FR" sz="2800" b="1" dirty="0"/>
          </a:p>
        </p:txBody>
      </p:sp>
      <p:graphicFrame>
        <p:nvGraphicFramePr>
          <p:cNvPr id="89093" name="Group 5"/>
          <p:cNvGraphicFramePr>
            <a:graphicFrameLocks noGrp="1"/>
          </p:cNvGraphicFramePr>
          <p:nvPr>
            <p:ph idx="4294967295"/>
          </p:nvPr>
        </p:nvGraphicFramePr>
        <p:xfrm>
          <a:off x="0" y="1268413"/>
          <a:ext cx="8793161" cy="1627608"/>
        </p:xfrm>
        <a:graphic>
          <a:graphicData uri="http://schemas.openxmlformats.org/drawingml/2006/table">
            <a:tbl>
              <a:tblPr/>
              <a:tblGrid>
                <a:gridCol w="1641474"/>
                <a:gridCol w="1131887"/>
                <a:gridCol w="1312863"/>
                <a:gridCol w="1181100"/>
                <a:gridCol w="1906166"/>
                <a:gridCol w="1619671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1885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Albert Boehringer </a:t>
                      </a:r>
                      <a:b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</a:b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achète une petite usine d’acide tartrique à </a:t>
                      </a:r>
                      <a:r>
                        <a:rPr kumimoji="0" lang="fr-FR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Ingelheim</a:t>
                      </a:r>
                      <a:endParaRPr kumimoji="0" lang="fr-FR" sz="14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1895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Création du premier logo de l’entreprise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1985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100</a:t>
                      </a:r>
                      <a:r>
                        <a:rPr kumimoji="0" lang="fr-FR" sz="14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ème </a:t>
                      </a: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anniversaire</a:t>
                      </a:r>
                      <a:endParaRPr kumimoji="0" lang="fr-FR" sz="14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1997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Introduction du logo actuel de la société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2007/2008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Christian Boehringer, Président de l’assemblée des associés.</a:t>
                      </a:r>
                      <a:b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</a:b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Il représente la quatrième génération d’actionnaires familiaux 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2010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Boehringer </a:t>
                      </a:r>
                      <a:r>
                        <a:rPr kumimoji="0" lang="fr-FR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Ingelheim</a:t>
                      </a: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est présent avec 1425 filiales dans 50 pays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00" name="Rectangle 34"/>
          <p:cNvSpPr>
            <a:spLocks noChangeArrowheads="1"/>
          </p:cNvSpPr>
          <p:nvPr/>
        </p:nvSpPr>
        <p:spPr bwMode="auto">
          <a:xfrm>
            <a:off x="174947" y="3688028"/>
            <a:ext cx="8501509" cy="10080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1414" tIns="45708" rIns="91414" bIns="45708" anchor="ctr"/>
          <a:lstStyle/>
          <a:p>
            <a:pPr eaLnBrk="0" hangingPunct="0"/>
            <a:endParaRPr lang="fr-FR" sz="1400">
              <a:latin typeface="BISansCond" pitchFamily="2" charset="0"/>
              <a:ea typeface="ヒラギノ角ゴ Pro W3" charset="-128"/>
            </a:endParaRPr>
          </a:p>
        </p:txBody>
      </p:sp>
      <p:pic>
        <p:nvPicPr>
          <p:cNvPr id="89101" name="Picture 42" descr="historie_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10" y="3687780"/>
            <a:ext cx="7302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2" name="Picture 47" descr="histori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548" y="3678255"/>
            <a:ext cx="7270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3" name="Picture 48" descr="historie_laudan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8623" y="3678255"/>
            <a:ext cx="6032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10" name="Picture 97" descr="historie_spiri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2385" y="3687780"/>
            <a:ext cx="6032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11" name="Picture 98" descr="christian-boehrin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5373" y="3678255"/>
            <a:ext cx="6715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12" name="Text Box 99"/>
          <p:cNvSpPr txBox="1">
            <a:spLocks noChangeArrowheads="1"/>
          </p:cNvSpPr>
          <p:nvPr/>
        </p:nvSpPr>
        <p:spPr bwMode="auto">
          <a:xfrm>
            <a:off x="298787" y="3150840"/>
            <a:ext cx="939081" cy="72008"/>
          </a:xfrm>
          <a:prstGeom prst="rect">
            <a:avLst/>
          </a:prstGeom>
          <a:solidFill>
            <a:schemeClr val="accent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30000"/>
              </a:spcBef>
            </a:pPr>
            <a:r>
              <a:rPr lang="fr-FR" sz="1400" b="1" dirty="0" smtClean="0">
                <a:solidFill>
                  <a:schemeClr val="bg1"/>
                </a:solidFill>
                <a:latin typeface="BISansCond" pitchFamily="2" charset="0"/>
                <a:ea typeface="ヒラギノ角ゴ Pro W3" charset="-128"/>
              </a:rPr>
              <a:t>28 employés</a:t>
            </a:r>
            <a:endParaRPr lang="fr-FR" sz="1400" b="1" dirty="0">
              <a:solidFill>
                <a:schemeClr val="bg1"/>
              </a:solidFill>
              <a:latin typeface="BISansCond" pitchFamily="2" charset="0"/>
              <a:ea typeface="ヒラギノ角ゴ Pro W3" charset="-128"/>
            </a:endParaRPr>
          </a:p>
        </p:txBody>
      </p:sp>
      <p:sp>
        <p:nvSpPr>
          <p:cNvPr id="89113" name="Text Box 100"/>
          <p:cNvSpPr txBox="1">
            <a:spLocks noChangeArrowheads="1"/>
          </p:cNvSpPr>
          <p:nvPr/>
        </p:nvSpPr>
        <p:spPr bwMode="auto">
          <a:xfrm>
            <a:off x="2883435" y="3154710"/>
            <a:ext cx="16573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30000"/>
              </a:spcBef>
            </a:pPr>
            <a:r>
              <a:rPr lang="en-GB" sz="1400" b="1" dirty="0">
                <a:solidFill>
                  <a:schemeClr val="bg1"/>
                </a:solidFill>
                <a:latin typeface="BISansCond" pitchFamily="2" charset="0"/>
                <a:ea typeface="ヒラギノ角ゴ Pro W3" charset="-128"/>
              </a:rPr>
              <a:t>22  000 </a:t>
            </a:r>
            <a:r>
              <a:rPr lang="en-GB" sz="1400" b="1" dirty="0" err="1">
                <a:solidFill>
                  <a:schemeClr val="bg1"/>
                </a:solidFill>
                <a:latin typeface="BISansCond" pitchFamily="2" charset="0"/>
                <a:ea typeface="ヒラギノ角ゴ Pro W3" charset="-128"/>
              </a:rPr>
              <a:t>employés</a:t>
            </a:r>
            <a:endParaRPr lang="en-GB" sz="1400" b="1" dirty="0">
              <a:solidFill>
                <a:schemeClr val="bg1"/>
              </a:solidFill>
              <a:latin typeface="BISansCond" pitchFamily="2" charset="0"/>
              <a:ea typeface="ヒラギノ角ゴ Pro W3" charset="-128"/>
            </a:endParaRPr>
          </a:p>
        </p:txBody>
      </p:sp>
      <p:sp>
        <p:nvSpPr>
          <p:cNvPr id="89114" name="Text Box 101"/>
          <p:cNvSpPr txBox="1">
            <a:spLocks noChangeArrowheads="1"/>
          </p:cNvSpPr>
          <p:nvPr/>
        </p:nvSpPr>
        <p:spPr bwMode="auto">
          <a:xfrm>
            <a:off x="7430035" y="3222848"/>
            <a:ext cx="147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30000"/>
              </a:spcBef>
            </a:pPr>
            <a:r>
              <a:rPr lang="en-GB" sz="1400" b="1" dirty="0" smtClean="0">
                <a:solidFill>
                  <a:schemeClr val="bg1"/>
                </a:solidFill>
                <a:latin typeface="BISansCond" pitchFamily="2" charset="0"/>
                <a:ea typeface="ヒラギノ角ゴ Pro W3" charset="-128"/>
              </a:rPr>
              <a:t>42 224 </a:t>
            </a:r>
            <a:r>
              <a:rPr lang="en-GB" sz="1400" b="1" dirty="0" err="1">
                <a:solidFill>
                  <a:schemeClr val="bg1"/>
                </a:solidFill>
                <a:latin typeface="BISansCond" pitchFamily="2" charset="0"/>
                <a:ea typeface="ヒラギノ角ゴ Pro W3" charset="-128"/>
              </a:rPr>
              <a:t>employés</a:t>
            </a:r>
            <a:endParaRPr lang="en-GB" sz="1400" b="1" dirty="0">
              <a:solidFill>
                <a:schemeClr val="bg1"/>
              </a:solidFill>
              <a:latin typeface="BISansCond" pitchFamily="2" charset="0"/>
              <a:ea typeface="ヒラギノ角ゴ Pro W3" charset="-128"/>
            </a:endParaRPr>
          </a:p>
        </p:txBody>
      </p:sp>
      <p:graphicFrame>
        <p:nvGraphicFramePr>
          <p:cNvPr id="22" name="Group 16"/>
          <p:cNvGraphicFramePr>
            <a:graphicFrameLocks noGrp="1"/>
          </p:cNvGraphicFramePr>
          <p:nvPr/>
        </p:nvGraphicFramePr>
        <p:xfrm>
          <a:off x="214313" y="4868863"/>
          <a:ext cx="8462143" cy="1670280"/>
        </p:xfrm>
        <a:graphic>
          <a:graphicData uri="http://schemas.openxmlformats.org/drawingml/2006/table">
            <a:tbl>
              <a:tblPr/>
              <a:tblGrid>
                <a:gridCol w="1468254"/>
                <a:gridCol w="1296517"/>
                <a:gridCol w="1296517"/>
                <a:gridCol w="1432993"/>
                <a:gridCol w="1364331"/>
                <a:gridCol w="1603531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1912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Lancement du premier produit pharmaceutique </a:t>
                      </a:r>
                      <a:r>
                        <a:rPr kumimoji="0" lang="fr-FR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Laudanon</a:t>
                      </a:r>
                      <a:r>
                        <a:rPr kumimoji="0" lang="fr-FR" sz="14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®</a:t>
                      </a:r>
                      <a:r>
                        <a:rPr kumimoji="0" lang="fr-FR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(analgésie)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1941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Lancement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de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Aludrin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®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/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pneumologie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)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2002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Lancement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de </a:t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</a:b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Spiriva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®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/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pneumologie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2008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Lancement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de</a:t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Pradaxa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®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/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(anticoagulation)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  <a:cs typeface="+mn-cs"/>
                        </a:rPr>
                        <a:t>2010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Lancement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de Pradaxa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®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dans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la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prévention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des AVC du à la FA</a:t>
                      </a: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2011</a:t>
                      </a:r>
                    </a:p>
                    <a:p>
                      <a:pPr marL="0" marR="0" lvl="0" indent="0" algn="l" defTabSz="5873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Premier lancement de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Trarenta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®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SansCond" pitchFamily="2" charset="0"/>
                          <a:ea typeface="ヒラギノ角ゴ Pro W3" charset="-128"/>
                        </a:rPr>
                        <a:t> dans deux types de diabète aux    Etats-Unis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SansCond" pitchFamily="2" charset="0"/>
                        <a:ea typeface="ヒラギノ角ゴ Pro W3" charset="-128"/>
                      </a:endParaRPr>
                    </a:p>
                  </a:txBody>
                  <a:tcPr marL="91414" marR="91414"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5763" indent="-385763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12 à 15 ans entre la découverte d’une molécule et sa mise en vente</a:t>
            </a:r>
          </a:p>
          <a:p>
            <a:pPr marL="385763" indent="-385763" algn="just">
              <a:buFont typeface="Arial" pitchFamily="34" charset="0"/>
              <a:buChar char="•"/>
            </a:pPr>
            <a:endParaRPr lang="fr-FR" sz="3200" dirty="0">
              <a:latin typeface="BISansCond" pitchFamily="2" charset="0"/>
            </a:endParaRPr>
          </a:p>
          <a:p>
            <a:pPr marL="385763" indent="-385763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Investissement moyen de 530 millions d’euros</a:t>
            </a:r>
          </a:p>
          <a:p>
            <a:pPr marL="385763" indent="-385763" algn="just">
              <a:buFont typeface="Arial" pitchFamily="34" charset="0"/>
              <a:buChar char="•"/>
            </a:pPr>
            <a:endParaRPr lang="fr-FR" sz="3200" dirty="0">
              <a:latin typeface="BISansCond" pitchFamily="2" charset="0"/>
            </a:endParaRPr>
          </a:p>
          <a:p>
            <a:pPr marL="385763" indent="-385763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Sur 10 000 molécules, 1 seule sera commercialisée</a:t>
            </a:r>
          </a:p>
          <a:p>
            <a:pPr marL="385763" indent="-385763"/>
            <a:endParaRPr lang="fr-FR" sz="3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Quelques chiffres généraux sur le développement</a:t>
            </a:r>
            <a:endParaRPr lang="fr-FR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9" name="Text Box 1039"/>
          <p:cNvSpPr txBox="1">
            <a:spLocks noChangeArrowheads="1"/>
          </p:cNvSpPr>
          <p:nvPr/>
        </p:nvSpPr>
        <p:spPr bwMode="auto">
          <a:xfrm>
            <a:off x="304800" y="1255713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5763" indent="-385763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Étapes de la mise au point d’un </a:t>
            </a:r>
            <a:r>
              <a:rPr lang="fr-FR" sz="3200" dirty="0" smtClean="0">
                <a:latin typeface="BISansCond" pitchFamily="2" charset="0"/>
              </a:rPr>
              <a:t>médicament:</a:t>
            </a:r>
          </a:p>
          <a:p>
            <a:pPr marL="385763" indent="-385763" algn="just"/>
            <a:endParaRPr lang="fr-FR" sz="3200" dirty="0" smtClean="0">
              <a:latin typeface="BISansCond" pitchFamily="2" charset="0"/>
            </a:endParaRPr>
          </a:p>
          <a:p>
            <a:pPr lvl="2" algn="just"/>
            <a:r>
              <a:rPr lang="fr-FR" dirty="0" smtClean="0">
                <a:latin typeface="BISansCond" pitchFamily="2" charset="0"/>
              </a:rPr>
              <a:t> </a:t>
            </a:r>
            <a:r>
              <a:rPr lang="fr-FR" sz="3200" dirty="0">
                <a:latin typeface="BISansCond" pitchFamily="2" charset="0"/>
              </a:rPr>
              <a:t>Introduction</a:t>
            </a:r>
          </a:p>
          <a:p>
            <a:pPr lvl="2" algn="just"/>
            <a:r>
              <a:rPr lang="fr-FR" sz="3200" dirty="0" smtClean="0">
                <a:latin typeface="BISansCond" pitchFamily="2" charset="0"/>
              </a:rPr>
              <a:t>Recherche</a:t>
            </a:r>
            <a:endParaRPr lang="fr-FR" sz="3200" dirty="0">
              <a:latin typeface="BISansCond" pitchFamily="2" charset="0"/>
            </a:endParaRPr>
          </a:p>
          <a:p>
            <a:pPr lvl="2" algn="just"/>
            <a:r>
              <a:rPr lang="fr-FR" sz="3200" dirty="0" smtClean="0">
                <a:latin typeface="BISansCond" pitchFamily="2" charset="0"/>
              </a:rPr>
              <a:t>Essais </a:t>
            </a:r>
            <a:r>
              <a:rPr lang="fr-FR" sz="3200" dirty="0">
                <a:latin typeface="BISansCond" pitchFamily="2" charset="0"/>
              </a:rPr>
              <a:t>précliniques</a:t>
            </a:r>
          </a:p>
          <a:p>
            <a:pPr lvl="2" algn="just"/>
            <a:r>
              <a:rPr lang="fr-FR" sz="3200" dirty="0" smtClean="0">
                <a:latin typeface="BISansCond" pitchFamily="2" charset="0"/>
              </a:rPr>
              <a:t>Évaluation </a:t>
            </a:r>
            <a:r>
              <a:rPr lang="fr-FR" sz="3200" dirty="0">
                <a:latin typeface="BISansCond" pitchFamily="2" charset="0"/>
              </a:rPr>
              <a:t>clinique</a:t>
            </a:r>
          </a:p>
          <a:p>
            <a:pPr lvl="2" algn="just">
              <a:buFont typeface="Wingdings" pitchFamily="2" charset="2"/>
              <a:buNone/>
            </a:pPr>
            <a:endParaRPr lang="fr-FR" sz="1600" dirty="0">
              <a:solidFill>
                <a:schemeClr val="folHlink"/>
              </a:solidFill>
            </a:endParaRPr>
          </a:p>
          <a:p>
            <a:pPr marL="385763" indent="-385763"/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étapes du médicaments</a:t>
            </a:r>
            <a:endParaRPr lang="fr-FR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Quel rôle? Implication?</a:t>
            </a:r>
            <a:endParaRPr lang="fr-FR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98750" y="1835389"/>
            <a:ext cx="6118225" cy="861774"/>
          </a:xfrm>
        </p:spPr>
        <p:txBody>
          <a:bodyPr/>
          <a:lstStyle/>
          <a:p>
            <a:r>
              <a:rPr lang="fr-FR" dirty="0" smtClean="0"/>
              <a:t>IV -Le métier de Biostatisticien dans l’industrie pharmaceutique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43888" y="6451600"/>
            <a:ext cx="900112" cy="179388"/>
          </a:xfrm>
        </p:spPr>
        <p:txBody>
          <a:bodyPr/>
          <a:lstStyle/>
          <a:p>
            <a:fld id="{4A323FFC-5435-4005-BD6A-B2FD56131EA3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23025"/>
            <a:ext cx="6478588" cy="360363"/>
          </a:xfrm>
        </p:spPr>
        <p:txBody>
          <a:bodyPr/>
          <a:lstStyle/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43888" y="6602413"/>
            <a:ext cx="900112" cy="179387"/>
          </a:xfrm>
        </p:spPr>
        <p:txBody>
          <a:bodyPr/>
          <a:lstStyle/>
          <a:p>
            <a:fld id="{B606378A-9358-4F47-8D7C-EA4780B5B9C1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étapes d’intervention du biostatisticien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 algn="just">
              <a:buFont typeface="Arial" pitchFamily="34" charset="0"/>
              <a:buChar char="•"/>
            </a:pPr>
            <a:r>
              <a:rPr lang="fr-FR" sz="3600" b="1" dirty="0" smtClean="0">
                <a:latin typeface="BISansCond" pitchFamily="2" charset="0"/>
              </a:rPr>
              <a:t>Interventions du </a:t>
            </a:r>
            <a:r>
              <a:rPr lang="fr-F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ISansCond" pitchFamily="2" charset="0"/>
              </a:rPr>
              <a:t>Biostatisticien</a:t>
            </a:r>
            <a:r>
              <a:rPr lang="fr-FR" sz="3600" b="1" dirty="0" smtClean="0">
                <a:latin typeface="BISansCond" pitchFamily="2" charset="0"/>
              </a:rPr>
              <a:t> lors du développement clinique</a:t>
            </a:r>
          </a:p>
          <a:p>
            <a:pPr marL="385763" indent="-385763" algn="just">
              <a:buFont typeface="Arial" pitchFamily="34" charset="0"/>
              <a:buChar char="•"/>
            </a:pPr>
            <a:endParaRPr lang="fr-FR" sz="3600" b="1" dirty="0" smtClean="0">
              <a:latin typeface="BISansCond" pitchFamily="2" charset="0"/>
            </a:endParaRPr>
          </a:p>
          <a:p>
            <a:pPr lvl="2" algn="just"/>
            <a:r>
              <a:rPr lang="fr-FR" sz="2400" b="1" dirty="0" smtClean="0">
                <a:latin typeface="BISansCond" pitchFamily="2" charset="0"/>
              </a:rPr>
              <a:t> Protocole</a:t>
            </a:r>
          </a:p>
          <a:p>
            <a:pPr lvl="2" algn="just"/>
            <a:r>
              <a:rPr lang="fr-FR" sz="2400" b="1" dirty="0" smtClean="0">
                <a:latin typeface="BISansCond" pitchFamily="2" charset="0"/>
              </a:rPr>
              <a:t> Gestion des données</a:t>
            </a:r>
          </a:p>
          <a:p>
            <a:pPr lvl="2" algn="just"/>
            <a:r>
              <a:rPr lang="fr-FR" sz="2400" b="1" dirty="0" smtClean="0">
                <a:latin typeface="BISansCond" pitchFamily="2" charset="0"/>
              </a:rPr>
              <a:t> Préparation Analyse statistique</a:t>
            </a:r>
          </a:p>
          <a:p>
            <a:pPr lvl="2" algn="just"/>
            <a:r>
              <a:rPr lang="fr-FR" sz="2400" b="1" dirty="0" smtClean="0">
                <a:latin typeface="BISansCond" pitchFamily="2" charset="0"/>
              </a:rPr>
              <a:t> Exploitation statistique</a:t>
            </a:r>
          </a:p>
          <a:p>
            <a:pPr lvl="2" algn="just"/>
            <a:r>
              <a:rPr lang="fr-FR" sz="2400" b="1" dirty="0" smtClean="0">
                <a:latin typeface="BISansCond" pitchFamily="2" charset="0"/>
              </a:rPr>
              <a:t> Rapport clinique</a:t>
            </a:r>
          </a:p>
          <a:p>
            <a:pPr lvl="2" algn="just"/>
            <a:r>
              <a:rPr lang="fr-FR" sz="2400" b="1" dirty="0" smtClean="0">
                <a:latin typeface="BISansCond" pitchFamily="2" charset="0"/>
              </a:rPr>
              <a:t>Et ensuite…</a:t>
            </a:r>
          </a:p>
          <a:p>
            <a:pPr marL="385763" indent="-385763">
              <a:buFont typeface="Arial" pitchFamily="34" charset="0"/>
              <a:buChar char="•"/>
            </a:pPr>
            <a:endParaRPr lang="fr-FR" sz="2400" b="1" dirty="0" smtClean="0">
              <a:latin typeface="BISansCond" pitchFamily="2" charset="0"/>
            </a:endParaRPr>
          </a:p>
          <a:p>
            <a:pPr>
              <a:buFont typeface="Arial" pitchFamily="34" charset="0"/>
              <a:buChar char="•"/>
            </a:pPr>
            <a:endParaRPr lang="fr-FR" sz="2400" dirty="0">
              <a:latin typeface="BISansCon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3FFC-5435-4005-BD6A-B2FD56131EA3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378A-9358-4F47-8D7C-EA4780B5B9C1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04800" y="38862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endParaRPr lang="fr-FR" sz="1600" dirty="0">
              <a:solidFill>
                <a:srgbClr val="0070C0"/>
              </a:solidFill>
              <a:latin typeface="BISansCond" pitchFamily="2" charset="0"/>
            </a:endParaRP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Discussions méthodologiques avec équipe médicale (objectif, schéma, Randomisation …)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Estimations des nombres de sujets nécessaires</a:t>
            </a:r>
            <a:endParaRPr lang="fr-FR" sz="3200" i="1" dirty="0">
              <a:solidFill>
                <a:srgbClr val="0070C0"/>
              </a:solidFill>
              <a:latin typeface="BISansCond" pitchFamily="2" charset="0"/>
              <a:cs typeface="Times New Roman" charset="0"/>
            </a:endParaRP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Rédaction paragraphe « Analyse statistique »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3528" y="1340768"/>
            <a:ext cx="8534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r>
              <a:rPr lang="fr-FR" sz="3200" u="sng" dirty="0">
                <a:latin typeface="BISansCond" pitchFamily="2" charset="0"/>
              </a:rPr>
              <a:t>Objectif</a:t>
            </a:r>
            <a:r>
              <a:rPr lang="fr-FR" sz="3200" dirty="0">
                <a:latin typeface="BISansCond" pitchFamily="2" charset="0"/>
              </a:rPr>
              <a:t> : </a:t>
            </a:r>
            <a:r>
              <a:rPr lang="fr-FR" sz="3200" dirty="0">
                <a:latin typeface="BISansCond" pitchFamily="2" charset="0"/>
                <a:cs typeface="Times New Roman" charset="0"/>
              </a:rPr>
              <a:t>définir dans le détail le </a:t>
            </a:r>
            <a:r>
              <a:rPr lang="fr-FR" sz="3200" dirty="0">
                <a:solidFill>
                  <a:srgbClr val="0070C0"/>
                </a:solidFill>
                <a:latin typeface="BISansCond" pitchFamily="2" charset="0"/>
                <a:cs typeface="Times New Roman" charset="0"/>
              </a:rPr>
              <a:t>but de l’essai</a:t>
            </a:r>
            <a:r>
              <a:rPr lang="fr-FR" sz="3200" dirty="0">
                <a:latin typeface="BISansCond" pitchFamily="2" charset="0"/>
                <a:cs typeface="Times New Roman" charset="0"/>
              </a:rPr>
              <a:t>, les sujets à inclure, la méthodologie, les traitements à appliquer, le type d’analyse prévue et l’organisation pratique</a:t>
            </a:r>
            <a:endParaRPr lang="fr-FR" sz="3200" dirty="0">
              <a:latin typeface="BISansCond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Interventions du Biostatisticien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dirty="0" smtClean="0"/>
              <a:t> - Protocole -</a:t>
            </a:r>
            <a:endParaRPr lang="fr-F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  <p:bldP spid="7578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23528" y="2924944"/>
            <a:ext cx="8534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endParaRPr lang="fr-FR" sz="1600" dirty="0">
              <a:solidFill>
                <a:srgbClr val="0070C0"/>
              </a:solidFill>
              <a:latin typeface="BISansCond" pitchFamily="2" charset="0"/>
            </a:endParaRPr>
          </a:p>
          <a:p>
            <a:pPr indent="3175" algn="just">
              <a:buFont typeface="Arial" pitchFamily="34" charset="0"/>
              <a:buChar char="•"/>
            </a:pPr>
            <a:endParaRPr lang="fr-FR" sz="1600" dirty="0">
              <a:solidFill>
                <a:srgbClr val="0070C0"/>
              </a:solidFill>
              <a:latin typeface="BISansCond" pitchFamily="2" charset="0"/>
            </a:endParaRP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Veille à l’adéquation du cahier d’observation (CRF) avec les objectifs de l’étude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Relecture Cahier des charges de Validation de données (</a:t>
            </a:r>
            <a:r>
              <a:rPr lang="fr-FR" sz="3200" dirty="0">
                <a:solidFill>
                  <a:srgbClr val="0070C0"/>
                </a:solidFill>
                <a:latin typeface="BISansCond" pitchFamily="2" charset="0"/>
                <a:sym typeface="Symbol" pitchFamily="18" charset="2"/>
              </a:rPr>
              <a:t></a:t>
            </a: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 retours vers « investigateurs »)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23528" y="1484784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r>
              <a:rPr lang="fr-FR" sz="3200" u="sng" dirty="0">
                <a:latin typeface="BISansCond" pitchFamily="2" charset="0"/>
              </a:rPr>
              <a:t>Objectif</a:t>
            </a:r>
            <a:r>
              <a:rPr lang="fr-FR" sz="3200" dirty="0">
                <a:latin typeface="BISansCond" pitchFamily="2" charset="0"/>
              </a:rPr>
              <a:t> : </a:t>
            </a:r>
            <a:r>
              <a:rPr lang="fr-FR" sz="3200" dirty="0">
                <a:latin typeface="BISansCond" pitchFamily="2" charset="0"/>
                <a:cs typeface="Times New Roman" charset="0"/>
              </a:rPr>
              <a:t>assurer la </a:t>
            </a:r>
            <a:r>
              <a:rPr lang="fr-FR" sz="3200" dirty="0">
                <a:solidFill>
                  <a:srgbClr val="0070C0"/>
                </a:solidFill>
                <a:latin typeface="BISansCond" pitchFamily="2" charset="0"/>
                <a:cs typeface="Times New Roman" charset="0"/>
              </a:rPr>
              <a:t>qualité des données </a:t>
            </a:r>
            <a:r>
              <a:rPr lang="fr-FR" sz="3200" dirty="0">
                <a:latin typeface="BISansCond" pitchFamily="2" charset="0"/>
                <a:cs typeface="Times New Roman" charset="0"/>
              </a:rPr>
              <a:t>(présence et cohérence)</a:t>
            </a:r>
            <a:endParaRPr lang="fr-FR" sz="3200" dirty="0">
              <a:latin typeface="BISansCond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/>
                </a:solidFill>
              </a:rPr>
              <a:t>Interventions du Biostatisticien</a:t>
            </a:r>
            <a:r>
              <a:rPr lang="fr-FR" sz="2000" b="1" dirty="0" smtClean="0">
                <a:solidFill>
                  <a:schemeClr val="accent4"/>
                </a:solidFill>
                <a:latin typeface="Times New Roman" charset="0"/>
              </a:rPr>
              <a:t> </a:t>
            </a:r>
            <a:r>
              <a:rPr lang="fr-FR" dirty="0" smtClean="0">
                <a:solidFill>
                  <a:schemeClr val="accent4"/>
                </a:solidFill>
              </a:rPr>
              <a:t/>
            </a:r>
            <a:br>
              <a:rPr lang="fr-FR" dirty="0" smtClean="0">
                <a:solidFill>
                  <a:schemeClr val="accent4"/>
                </a:solidFill>
              </a:rPr>
            </a:br>
            <a:r>
              <a:rPr lang="fr-FR" dirty="0" smtClean="0">
                <a:solidFill>
                  <a:schemeClr val="accent4"/>
                </a:solidFill>
              </a:rPr>
              <a:t> - Gestion des données -</a:t>
            </a:r>
            <a:endParaRPr lang="fr-FR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  <p:bldP spid="7782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04800" y="2773363"/>
            <a:ext cx="8534400" cy="35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Wingdings" pitchFamily="2" charset="2"/>
              <a:buChar char="§"/>
            </a:pPr>
            <a:endParaRPr lang="fr-FR" sz="1600" dirty="0">
              <a:latin typeface="BISansCond" pitchFamily="2" charset="0"/>
            </a:endParaRPr>
          </a:p>
          <a:p>
            <a:pPr indent="3175" algn="just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Discussions avec l’équipe médicale sur 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SansCond" pitchFamily="2" charset="0"/>
              </a:rPr>
              <a:t>l’objectif</a:t>
            </a: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 des différentes analyses</a:t>
            </a:r>
            <a:r>
              <a:rPr lang="fr-FR" sz="3200" dirty="0">
                <a:solidFill>
                  <a:srgbClr val="0070C0"/>
                </a:solidFill>
                <a:latin typeface="BISansCond" pitchFamily="2" charset="0"/>
                <a:cs typeface="Times New Roman" charset="0"/>
              </a:rPr>
              <a:t> et leur mise en </a:t>
            </a:r>
            <a:r>
              <a:rPr lang="fr-FR" sz="3200" dirty="0" err="1">
                <a:solidFill>
                  <a:srgbClr val="0070C0"/>
                </a:solidFill>
                <a:latin typeface="BISansCond" pitchFamily="2" charset="0"/>
                <a:cs typeface="Times New Roman" charset="0"/>
              </a:rPr>
              <a:t>oeuvre</a:t>
            </a: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 (critères, facteurs pronostics, gestion des données manquantes, hypothèses testées, modèles statistiques, …)</a:t>
            </a:r>
          </a:p>
          <a:p>
            <a:pPr indent="3175" algn="just">
              <a:lnSpc>
                <a:spcPct val="120000"/>
              </a:lnSpc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Rédaction du « Plan d’Analyse Statistique »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51520" y="1412776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r>
              <a:rPr lang="fr-FR" sz="3200" u="sng" dirty="0">
                <a:latin typeface="BISansCond" pitchFamily="2" charset="0"/>
              </a:rPr>
              <a:t>Objectif</a:t>
            </a:r>
            <a:r>
              <a:rPr lang="fr-FR" sz="3200" dirty="0">
                <a:latin typeface="BISansCond" pitchFamily="2" charset="0"/>
              </a:rPr>
              <a:t> : </a:t>
            </a: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Planifier</a:t>
            </a:r>
            <a:r>
              <a:rPr lang="fr-FR" sz="3200" dirty="0">
                <a:latin typeface="BISansCond" pitchFamily="2" charset="0"/>
              </a:rPr>
              <a:t>, avant la levée d’aveugle, la </a:t>
            </a: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stratégie d’analyse statistique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Interventions du Biostatisticien</a:t>
            </a:r>
            <a:r>
              <a:rPr lang="fr-FR" sz="2000" b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- Préparation analyse statistique -</a:t>
            </a:r>
            <a:endParaRPr lang="fr-F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  <p:bldP spid="798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04800" y="2125663"/>
            <a:ext cx="8534400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lnSpc>
                <a:spcPct val="80000"/>
              </a:lnSpc>
              <a:spcBef>
                <a:spcPct val="20000"/>
              </a:spcBef>
              <a:buClr>
                <a:srgbClr val="00FF99"/>
              </a:buClr>
              <a:buFont typeface="Wingdings" pitchFamily="2" charset="2"/>
              <a:buChar char="§"/>
            </a:pPr>
            <a:endParaRPr lang="fr-FR" sz="1600" dirty="0">
              <a:solidFill>
                <a:srgbClr val="00FF99"/>
              </a:solidFill>
              <a:latin typeface="BISansCond" pitchFamily="2" charset="0"/>
            </a:endParaRPr>
          </a:p>
          <a:p>
            <a:pPr indent="3175" algn="just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Programmation conforme au Plan d’Analyse Statistique APRES levée d’aveugle</a:t>
            </a:r>
          </a:p>
          <a:p>
            <a:pPr indent="3175" algn="just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Production de tableaux de résultats</a:t>
            </a:r>
          </a:p>
          <a:p>
            <a:pPr indent="3175" algn="just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Vérification des hypothèses légitimant les méthodes statistiques utilisées</a:t>
            </a:r>
          </a:p>
          <a:p>
            <a:pPr indent="3175" algn="just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Présentation et interprétation des résultats</a:t>
            </a:r>
          </a:p>
          <a:p>
            <a:pPr indent="3175" algn="just"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Discussion et réalisation d’analyses </a:t>
            </a:r>
            <a:r>
              <a:rPr lang="fr-FR" sz="3200" dirty="0" err="1">
                <a:solidFill>
                  <a:srgbClr val="0070C0"/>
                </a:solidFill>
                <a:latin typeface="BISansCond" pitchFamily="2" charset="0"/>
              </a:rPr>
              <a:t>complé-mentaires</a:t>
            </a:r>
            <a:r>
              <a:rPr lang="fr-FR" sz="3200" dirty="0">
                <a:solidFill>
                  <a:srgbClr val="0070C0"/>
                </a:solidFill>
                <a:latin typeface="BISansCond" pitchFamily="2" charset="0"/>
              </a:rPr>
              <a:t> (analyses explicatives, exploratoires)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23528" y="1268760"/>
            <a:ext cx="853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r>
              <a:rPr lang="fr-FR" sz="3200" u="sng" dirty="0">
                <a:latin typeface="BISansCond" pitchFamily="2" charset="0"/>
              </a:rPr>
              <a:t>Objectif</a:t>
            </a:r>
            <a:r>
              <a:rPr lang="fr-FR" sz="3200" dirty="0">
                <a:latin typeface="BISansCond" pitchFamily="2" charset="0"/>
              </a:rPr>
              <a:t> : Résultats</a:t>
            </a:r>
            <a:endParaRPr lang="fr-FR" sz="1600" dirty="0">
              <a:solidFill>
                <a:srgbClr val="00FF99"/>
              </a:solidFill>
              <a:latin typeface="BISansCond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Interventions du Biostatisticien </a:t>
            </a:r>
            <a:br>
              <a:rPr lang="fr-FR" smtClean="0"/>
            </a:br>
            <a:r>
              <a:rPr lang="fr-FR" smtClean="0"/>
              <a:t> - Exploitation statistique -</a:t>
            </a:r>
            <a:endParaRPr lang="fr-F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  <p:bldP spid="819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23528" y="2558505"/>
            <a:ext cx="853440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lnSpc>
                <a:spcPct val="80000"/>
              </a:lnSpc>
              <a:spcBef>
                <a:spcPct val="20000"/>
              </a:spcBef>
              <a:buClr>
                <a:srgbClr val="00FF99"/>
              </a:buClr>
              <a:buFont typeface="Wingdings" pitchFamily="2" charset="2"/>
              <a:buChar char="§"/>
            </a:pPr>
            <a:endParaRPr lang="fr-FR" sz="1400" dirty="0" smtClean="0">
              <a:solidFill>
                <a:srgbClr val="00B0F0"/>
              </a:solidFill>
              <a:latin typeface="BISansCond" pitchFamily="2" charset="0"/>
            </a:endParaRPr>
          </a:p>
          <a:p>
            <a:pPr indent="3175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70C0"/>
                </a:solidFill>
                <a:latin typeface="BISansCond" pitchFamily="2" charset="0"/>
              </a:rPr>
              <a:t>Synthèse</a:t>
            </a:r>
            <a:r>
              <a:rPr lang="fr-FR" sz="2800" i="1" dirty="0" smtClean="0">
                <a:solidFill>
                  <a:srgbClr val="0070C0"/>
                </a:solidFill>
                <a:latin typeface="BISansCond" pitchFamily="2" charset="0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BISansCond" pitchFamily="2" charset="0"/>
              </a:rPr>
              <a:t>sur la stratégie d’analyse planifiée (paragraphe du rapport)</a:t>
            </a:r>
          </a:p>
          <a:p>
            <a:pPr indent="3175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BISansCond" pitchFamily="2" charset="0"/>
              </a:rPr>
              <a:t>Documentation statistique (validation de modèles, robustesse…)</a:t>
            </a:r>
          </a:p>
          <a:p>
            <a:pPr indent="3175" algn="just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BISansCond" pitchFamily="2" charset="0"/>
              </a:rPr>
              <a:t>Participation à la relecture du rapport d’étude clinique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SansCond" pitchFamily="2" charset="0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BISansCond" pitchFamily="2" charset="0"/>
              </a:rPr>
              <a:t>et éventuelles publications, communications, posters…</a:t>
            </a:r>
          </a:p>
          <a:p>
            <a:pPr indent="3175" algn="just">
              <a:buFont typeface="Wingdings" pitchFamily="2" charset="2"/>
              <a:buChar char="§"/>
            </a:pPr>
            <a:endParaRPr lang="fr-FR" sz="3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23528" y="1340768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r>
              <a:rPr lang="fr-FR" sz="2800" u="sng" dirty="0" smtClean="0">
                <a:latin typeface="BISansCond" pitchFamily="2" charset="0"/>
              </a:rPr>
              <a:t>Objectif</a:t>
            </a:r>
            <a:r>
              <a:rPr lang="fr-FR" sz="2800" dirty="0" smtClean="0">
                <a:latin typeface="BISansCond" pitchFamily="2" charset="0"/>
              </a:rPr>
              <a:t> : Établir un document de synthèse de l’étude soumis aux autorités </a:t>
            </a:r>
            <a:endParaRPr lang="fr-FR" sz="1400" dirty="0">
              <a:solidFill>
                <a:srgbClr val="00FF99"/>
              </a:solidFill>
              <a:latin typeface="BISansCond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Interventions du Biostatisticien </a:t>
            </a:r>
            <a:br>
              <a:rPr lang="fr-FR" smtClean="0"/>
            </a:br>
            <a:r>
              <a:rPr lang="fr-FR" smtClean="0"/>
              <a:t> - Rapport clinique -</a:t>
            </a:r>
            <a:endParaRPr lang="fr-F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  <p:bldP spid="8397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Et ensuite…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Intervention dans le dossier de soumission aux agences du médicaments (EMA, FDA…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Intervention dans les dossiers de transparence pour la Haute autorité de santé (HAS)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Intervention dans la revue des documents promotionnels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Intervention dans l’écriture d’articles dans des journaux médicaux ou statistiques…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3FFC-5435-4005-BD6A-B2FD56131EA3}" type="datetime4">
              <a:rPr lang="fr-FR" smtClean="0"/>
              <a:pPr/>
              <a:t>2 mars 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  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378A-9358-4F47-8D7C-EA4780B5B9C1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A742-D009-4388-B2D5-326082AE287A}" type="datetime4">
              <a:rPr lang="fr-FR" smtClean="0"/>
              <a:pPr/>
              <a:t>2 mars 2012</a:t>
            </a:fld>
            <a:endParaRPr lang="en-GB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609600"/>
          </a:xfrm>
        </p:spPr>
        <p:txBody>
          <a:bodyPr/>
          <a:lstStyle/>
          <a:p>
            <a:r>
              <a:rPr lang="de-DE" smtClean="0"/>
              <a:t>    </a:t>
            </a:r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6516216" cy="693737"/>
          </a:xfrm>
        </p:spPr>
        <p:txBody>
          <a:bodyPr/>
          <a:lstStyle/>
          <a:p>
            <a:r>
              <a:rPr lang="fr-FR" sz="2800" b="1" dirty="0"/>
              <a:t>Repères et chiffres clés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11960" y="1057275"/>
            <a:ext cx="4932040" cy="258762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fr-FR" sz="2400" dirty="0">
                <a:latin typeface="BISansCond" pitchFamily="2" charset="0"/>
              </a:rPr>
              <a:t>Groupe pharmaceutique fondé en 1885 à Ingelheim en Allemagne, Boehringer Ingelheim figure parmi les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20 premières </a:t>
            </a:r>
            <a:r>
              <a:rPr lang="fr-FR" sz="2400" dirty="0">
                <a:latin typeface="BISansCond" pitchFamily="2" charset="0"/>
              </a:rPr>
              <a:t>entreprises de médicament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</a:rPr>
              <a:t>au monde.</a:t>
            </a:r>
          </a:p>
          <a:p>
            <a:pPr marL="0" indent="0">
              <a:buFont typeface="Wingdings" pitchFamily="2" charset="2"/>
              <a:buNone/>
            </a:pPr>
            <a:r>
              <a:rPr lang="fr-FR" sz="2400" dirty="0">
                <a:latin typeface="BISansCond" pitchFamily="2" charset="0"/>
              </a:rPr>
              <a:t>Boehringer Ingelheim est un groupe indépendant à capitaux</a:t>
            </a: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familiaux </a:t>
            </a:r>
          </a:p>
        </p:txBody>
      </p:sp>
      <p:pic>
        <p:nvPicPr>
          <p:cNvPr id="87046" name="Content Placeholder 14" descr="BIC_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71128"/>
            <a:ext cx="35972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58775" y="3861048"/>
            <a:ext cx="84343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fr-FR" sz="2400" dirty="0">
                <a:latin typeface="BISansCond" pitchFamily="2" charset="0"/>
                <a:ea typeface="ヒラギノ角ゴ Pro W3" charset="-128"/>
              </a:rPr>
              <a:t>Il développe des activités de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santé humaine </a:t>
            </a:r>
            <a:r>
              <a:rPr lang="fr-FR" sz="2400" dirty="0">
                <a:latin typeface="BISansCond" pitchFamily="2" charset="0"/>
                <a:ea typeface="ヒラギノ角ゴ Pro W3" charset="-128"/>
              </a:rPr>
              <a:t>et</a:t>
            </a:r>
            <a:r>
              <a:rPr lang="fr-FR" sz="2400" dirty="0">
                <a:solidFill>
                  <a:schemeClr val="bg2"/>
                </a:solidFill>
                <a:latin typeface="BISansCond" pitchFamily="2" charset="0"/>
                <a:ea typeface="ヒラギノ角ゴ Pro W3" charset="-128"/>
              </a:rPr>
              <a:t>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animale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.</a:t>
            </a:r>
          </a:p>
          <a:p>
            <a:pPr eaLnBrk="0" hangingPunct="0">
              <a:buFont typeface="Wingdings" pitchFamily="2" charset="2"/>
              <a:buNone/>
            </a:pPr>
            <a:r>
              <a:rPr lang="fr-FR" sz="2400" dirty="0">
                <a:latin typeface="BISansCond" pitchFamily="2" charset="0"/>
                <a:ea typeface="ヒラギノ角ゴ Pro W3" charset="-128"/>
              </a:rPr>
              <a:t>Parmi </a:t>
            </a:r>
            <a:r>
              <a:rPr lang="fr-FR" sz="2400" dirty="0" smtClean="0">
                <a:latin typeface="BISansCond" pitchFamily="2" charset="0"/>
                <a:ea typeface="ヒラギノ角ゴ Pro W3" charset="-128"/>
              </a:rPr>
              <a:t>les quelques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42 224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collaborateurs</a:t>
            </a:r>
            <a:r>
              <a:rPr lang="fr-FR" sz="2400" dirty="0">
                <a:latin typeface="BISansCond" pitchFamily="2" charset="0"/>
                <a:ea typeface="ヒラギノ角ゴ Pro W3" charset="-128"/>
              </a:rPr>
              <a:t>, </a:t>
            </a:r>
            <a:r>
              <a:rPr lang="fr-FR" sz="2400" dirty="0" smtClean="0">
                <a:latin typeface="BISansCond" pitchFamily="2" charset="0"/>
                <a:ea typeface="ヒラギノ角ゴ Pro W3" charset="-128"/>
              </a:rPr>
              <a:t>945 </a:t>
            </a:r>
            <a:r>
              <a:rPr lang="fr-FR" sz="2400" dirty="0">
                <a:latin typeface="BISansCond" pitchFamily="2" charset="0"/>
                <a:ea typeface="ヒラギノ角ゴ Pro W3" charset="-128"/>
              </a:rPr>
              <a:t>travaillent en France. </a:t>
            </a:r>
          </a:p>
          <a:p>
            <a:pPr eaLnBrk="0" hangingPunct="0">
              <a:buFont typeface="Wingdings" pitchFamily="2" charset="2"/>
              <a:buNone/>
            </a:pPr>
            <a:r>
              <a:rPr lang="fr-FR" sz="2400" dirty="0">
                <a:latin typeface="BISansCond" pitchFamily="2" charset="0"/>
                <a:ea typeface="ヒラギノ角ゴ Pro W3" charset="-128"/>
              </a:rPr>
              <a:t>Le groupe est présent dans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50 pays </a:t>
            </a:r>
            <a:r>
              <a:rPr lang="fr-FR" sz="2400" dirty="0">
                <a:latin typeface="BISansCond" pitchFamily="2" charset="0"/>
                <a:ea typeface="ヒラギノ角ゴ Pro W3" charset="-128"/>
              </a:rPr>
              <a:t>avec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145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filiales</a:t>
            </a:r>
            <a:r>
              <a:rPr lang="fr-FR" sz="2400" b="1" dirty="0">
                <a:latin typeface="BISansCond" pitchFamily="2" charset="0"/>
                <a:ea typeface="ヒラギノ角ゴ Pro W3" charset="-128"/>
              </a:rPr>
              <a:t>, </a:t>
            </a:r>
            <a:r>
              <a:rPr lang="fr-FR" sz="2400" dirty="0">
                <a:latin typeface="BISansCond" pitchFamily="2" charset="0"/>
                <a:ea typeface="ヒラギノ角ゴ Pro W3" charset="-128"/>
              </a:rPr>
              <a:t>et vend ses produits dans 152 pays.</a:t>
            </a:r>
          </a:p>
          <a:p>
            <a:pPr eaLnBrk="0" hangingPunct="0">
              <a:buFont typeface="Wingdings" pitchFamily="2" charset="2"/>
              <a:buNone/>
            </a:pPr>
            <a:r>
              <a:rPr lang="fr-FR" sz="2400" dirty="0">
                <a:latin typeface="BISansCond" pitchFamily="2" charset="0"/>
                <a:ea typeface="ヒラギノ角ゴ Pro W3" charset="-128"/>
              </a:rPr>
              <a:t>En </a:t>
            </a:r>
            <a:r>
              <a:rPr lang="fr-FR" sz="2400" dirty="0" smtClean="0">
                <a:latin typeface="BISansCond" pitchFamily="2" charset="0"/>
                <a:ea typeface="ヒラギノ角ゴ Pro W3" charset="-128"/>
              </a:rPr>
              <a:t>2010, </a:t>
            </a:r>
            <a:r>
              <a:rPr lang="fr-FR" sz="2400" dirty="0">
                <a:latin typeface="BISansCond" pitchFamily="2" charset="0"/>
                <a:ea typeface="ヒラギノ角ゴ Pro W3" charset="-128"/>
              </a:rPr>
              <a:t>Boehringer </a:t>
            </a:r>
            <a:r>
              <a:rPr lang="fr-FR" sz="2400" dirty="0" err="1">
                <a:latin typeface="BISansCond" pitchFamily="2" charset="0"/>
                <a:ea typeface="ヒラギノ角ゴ Pro W3" charset="-128"/>
              </a:rPr>
              <a:t>Ingelheim</a:t>
            </a:r>
            <a:r>
              <a:rPr lang="fr-FR" sz="2400" dirty="0">
                <a:latin typeface="BISansCond" pitchFamily="2" charset="0"/>
                <a:ea typeface="ヒラギノ角ゴ Pro W3" charset="-128"/>
              </a:rPr>
              <a:t> a enregistré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un chiffre d’affaires de 12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586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ea typeface="ヒラギノ角ゴ Pro W3" charset="-128"/>
              </a:rPr>
              <a:t>milliards d’euros.</a:t>
            </a:r>
          </a:p>
          <a:p>
            <a:pPr eaLnBrk="0" hangingPunct="0">
              <a:buFont typeface="Wingdings" pitchFamily="2" charset="2"/>
              <a:buNone/>
            </a:pPr>
            <a:endParaRPr lang="fr-FR" sz="2400" dirty="0">
              <a:solidFill>
                <a:schemeClr val="accent1"/>
              </a:solidFill>
              <a:latin typeface="BISansCond" pitchFamily="2" charset="0"/>
              <a:ea typeface="ヒラギノ角ゴ Pro W3" charset="-128"/>
            </a:endParaRPr>
          </a:p>
          <a:p>
            <a:pPr eaLnBrk="0" hangingPunct="0"/>
            <a:endParaRPr lang="fr-FR" sz="2400" dirty="0">
              <a:latin typeface="BISansCond" pitchFamily="2" charset="0"/>
              <a:ea typeface="ヒラギノ角ゴ Pro W3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Interventions du Biostatisticien </a:t>
            </a:r>
            <a:br>
              <a:rPr lang="fr-FR" smtClean="0"/>
            </a:br>
            <a:r>
              <a:rPr lang="fr-FR" smtClean="0"/>
              <a:t> - En résumé-</a:t>
            </a:r>
            <a:endParaRPr lang="fr-FR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Intervention à toutes les étapes-clé de l’étude (de l’initialisation du protocole au rapport d’étude clinique)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Définition de la stratégie méthodologique et statistique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Rédaction et/ou Production de l’ensemble des documents statistiques (dossier d’AMM)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Étroite collaboration avec l’Équipe médicale.</a:t>
            </a:r>
            <a:endParaRPr lang="fr-F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Titre 12"/>
          <p:cNvSpPr>
            <a:spLocks noGrp="1"/>
          </p:cNvSpPr>
          <p:nvPr>
            <p:ph type="ctrTitle"/>
          </p:nvPr>
        </p:nvSpPr>
        <p:spPr>
          <a:xfrm>
            <a:off x="2918271" y="1835389"/>
            <a:ext cx="6118225" cy="861774"/>
          </a:xfrm>
        </p:spPr>
        <p:txBody>
          <a:bodyPr/>
          <a:lstStyle/>
          <a:p>
            <a:r>
              <a:rPr lang="fr-FR" dirty="0" smtClean="0"/>
              <a:t>Conclusion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5486400" y="4181475"/>
            <a:ext cx="3657600" cy="384175"/>
          </a:xfrm>
        </p:spPr>
        <p:txBody>
          <a:bodyPr/>
          <a:lstStyle/>
          <a:p>
            <a:r>
              <a:rPr lang="fr-FR" smtClean="0"/>
              <a:t>    </a:t>
            </a:r>
            <a:endParaRPr lang="fr-FR" dirty="0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179512" y="1772816"/>
          <a:ext cx="2595224" cy="2520281"/>
        </p:xfrm>
        <a:graphic>
          <a:graphicData uri="http://schemas.openxmlformats.org/presentationml/2006/ole">
            <p:oleObj spid="_x0000_s54276" name="Clip" r:id="rId3" imgW="3238095" imgH="4428571" progId="">
              <p:embed/>
            </p:oleObj>
          </a:graphicData>
        </a:graphic>
      </p:graphicFrame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4283968" y="2780928"/>
            <a:ext cx="4536504" cy="165618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fr-FR" sz="2800" dirty="0"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04800" y="2332038"/>
            <a:ext cx="8534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Wingdings" pitchFamily="2" charset="2"/>
              <a:buChar char="§"/>
            </a:pPr>
            <a:endParaRPr lang="fr-FR" sz="1600" dirty="0"/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Effets toxicologiques (nocif ?)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Pharmacocinétique (devenir dans l’organisme)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Pharmacodynamie (mode d’action et relation dose-effet)</a:t>
            </a:r>
          </a:p>
          <a:p>
            <a:pPr indent="3175" algn="just">
              <a:buFont typeface="Arial" pitchFamily="34" charset="0"/>
              <a:buChar char="•"/>
            </a:pPr>
            <a:endParaRPr lang="fr-FR" sz="3200" dirty="0">
              <a:latin typeface="BISansCond" pitchFamily="2" charset="0"/>
            </a:endParaRP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Durée de 2 à 4 ans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10% de molécules retenues (10 / 10 000)</a:t>
            </a:r>
          </a:p>
          <a:p>
            <a:pPr indent="3175" algn="just">
              <a:buFont typeface="Wingdings" pitchFamily="2" charset="2"/>
              <a:buChar char="§"/>
            </a:pPr>
            <a:endParaRPr lang="fr-FR" sz="3200" dirty="0">
              <a:latin typeface="BISansCond" pitchFamily="2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23528" y="1556792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r>
              <a:rPr lang="fr-FR" sz="3200" u="sng" dirty="0">
                <a:latin typeface="BISansCond" pitchFamily="2" charset="0"/>
              </a:rPr>
              <a:t>Objectif</a:t>
            </a:r>
            <a:r>
              <a:rPr lang="fr-FR" sz="3200" dirty="0">
                <a:latin typeface="BISansCond" pitchFamily="2" charset="0"/>
              </a:rPr>
              <a:t> : Tester la molécule sur 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l’animal</a:t>
            </a:r>
            <a:endParaRPr lang="fr-FR" sz="1600" dirty="0">
              <a:solidFill>
                <a:schemeClr val="accent1">
                  <a:lumMod val="60000"/>
                  <a:lumOff val="40000"/>
                </a:schemeClr>
              </a:solidFill>
              <a:latin typeface="BISansCond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La </a:t>
            </a:r>
            <a:r>
              <a:rPr lang="fr-FR" sz="3200" dirty="0" err="1" smtClean="0"/>
              <a:t>pré-clinique</a:t>
            </a:r>
            <a:endParaRPr lang="fr-FR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4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04800" y="3017838"/>
            <a:ext cx="8534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Wingdings" pitchFamily="2" charset="2"/>
              <a:buChar char="§"/>
            </a:pPr>
            <a:endParaRPr lang="fr-FR" sz="1600" dirty="0">
              <a:latin typeface="BISansCond" pitchFamily="2" charset="0"/>
            </a:endParaRP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Vérification de l’innocuité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Détermination du seuil de tolérance (DMT)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Effets indésirables potentiels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Études courtes sur peu de sujets</a:t>
            </a:r>
          </a:p>
          <a:p>
            <a:pPr indent="3175" algn="just">
              <a:buFont typeface="Wingdings" pitchFamily="2" charset="2"/>
              <a:buChar char="§"/>
            </a:pPr>
            <a:endParaRPr lang="fr-FR" sz="3200" dirty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23528" y="1484784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r>
              <a:rPr lang="fr-FR" sz="3200" u="sng" dirty="0">
                <a:latin typeface="BISansCond" pitchFamily="2" charset="0"/>
              </a:rPr>
              <a:t>Objectif</a:t>
            </a:r>
            <a:r>
              <a:rPr lang="fr-FR" sz="3200" dirty="0">
                <a:latin typeface="BISansCond" pitchFamily="2" charset="0"/>
              </a:rPr>
              <a:t> : Études sur des volontaires sains </a:t>
            </a:r>
            <a:r>
              <a:rPr lang="fr-FR" sz="3200" dirty="0">
                <a:latin typeface="BISansCond" pitchFamily="2" charset="0"/>
                <a:cs typeface="Times New Roman" charset="0"/>
              </a:rPr>
              <a:t>visant à définir 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cs typeface="Times New Roman" charset="0"/>
              </a:rPr>
              <a:t>la tolérance </a:t>
            </a:r>
            <a:r>
              <a:rPr lang="fr-FR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cs typeface="Times New Roman" charset="0"/>
              </a:rPr>
              <a:t>humaine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 </a:t>
            </a:r>
            <a:r>
              <a:rPr lang="fr-FR" sz="3200" dirty="0" smtClean="0">
                <a:latin typeface="BISansCond" pitchFamily="2" charset="0"/>
              </a:rPr>
              <a:t>– exception faite en oncologie : études sur patients/malades</a:t>
            </a:r>
            <a:endParaRPr lang="fr-FR" sz="1600" dirty="0">
              <a:latin typeface="BISansCond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phases I</a:t>
            </a:r>
            <a:endParaRPr lang="fr-FR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800" y="3368675"/>
            <a:ext cx="8534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Wingdings" pitchFamily="2" charset="2"/>
              <a:buChar char="§"/>
            </a:pPr>
            <a:endParaRPr lang="fr-FR" sz="1600" dirty="0"/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Évaluation de l’« effet dose-réponse » et du mode d’administration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Études comparatives (vs Placebo ou Référent)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Double –Aveugle (objectivité de l’analyse)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Petit groupe de malades sur durée moyenne</a:t>
            </a:r>
          </a:p>
          <a:p>
            <a:pPr indent="3175" algn="just">
              <a:buFont typeface="Wingdings" pitchFamily="2" charset="2"/>
              <a:buChar char="§"/>
            </a:pPr>
            <a:endParaRPr lang="fr-FR" sz="3200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23528" y="1484784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r>
              <a:rPr lang="fr-FR" sz="3200" u="sng" dirty="0">
                <a:latin typeface="BISansCond" pitchFamily="2" charset="0"/>
              </a:rPr>
              <a:t>Objectif</a:t>
            </a:r>
            <a:r>
              <a:rPr lang="fr-FR" sz="3200" dirty="0">
                <a:latin typeface="BISansCond" pitchFamily="2" charset="0"/>
              </a:rPr>
              <a:t> : Études sur des malades </a:t>
            </a:r>
            <a:r>
              <a:rPr lang="fr-FR" sz="3200" dirty="0">
                <a:latin typeface="BISansCond" pitchFamily="2" charset="0"/>
                <a:cs typeface="Times New Roman" charset="0"/>
              </a:rPr>
              <a:t>visant à 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cs typeface="Times New Roman" charset="0"/>
              </a:rPr>
              <a:t>confirmer l’effet thérapeutique </a:t>
            </a:r>
            <a:r>
              <a:rPr lang="fr-FR" sz="3200" dirty="0">
                <a:latin typeface="BISansCond" pitchFamily="2" charset="0"/>
                <a:cs typeface="Times New Roman" charset="0"/>
              </a:rPr>
              <a:t>et à définir 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cs typeface="Times New Roman" charset="0"/>
              </a:rPr>
              <a:t>la dose optimale</a:t>
            </a:r>
            <a:r>
              <a:rPr lang="fr-FR" sz="3200" dirty="0">
                <a:solidFill>
                  <a:schemeClr val="tx2"/>
                </a:solidFill>
                <a:latin typeface="BISansCond" pitchFamily="2" charset="0"/>
                <a:cs typeface="Times New Roman" charset="0"/>
              </a:rPr>
              <a:t> </a:t>
            </a:r>
            <a:r>
              <a:rPr lang="fr-FR" sz="3200" dirty="0">
                <a:latin typeface="BISansCond" pitchFamily="2" charset="0"/>
                <a:cs typeface="Times New Roman" charset="0"/>
              </a:rPr>
              <a:t>(moins d’effets secondaires)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phases II</a:t>
            </a:r>
            <a:endParaRPr lang="fr-FR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  <p:bldP spid="7168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04800" y="3429000"/>
            <a:ext cx="8534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Wingdings" pitchFamily="2" charset="2"/>
              <a:buChar char="§"/>
            </a:pPr>
            <a:endParaRPr lang="fr-FR" sz="1600" dirty="0"/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Large population (milliers)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Études comparatives en double-aveugle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Durée entre 4 et 6 ans</a:t>
            </a:r>
          </a:p>
          <a:p>
            <a:pPr indent="3175" algn="just">
              <a:buFont typeface="Arial" pitchFamily="34" charset="0"/>
              <a:buChar char="•"/>
            </a:pPr>
            <a:r>
              <a:rPr lang="fr-FR" sz="3200" dirty="0">
                <a:latin typeface="BISansCond" pitchFamily="2" charset="0"/>
              </a:rPr>
              <a:t>Se termine par la demande d’autorisation de mise sur le marché (AMM)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23528" y="1484784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175" algn="just">
              <a:buFont typeface="Arial" pitchFamily="34" charset="0"/>
              <a:buChar char="•"/>
            </a:pPr>
            <a:r>
              <a:rPr lang="fr-FR" sz="3200" u="sng" dirty="0">
                <a:latin typeface="BISansCond" pitchFamily="2" charset="0"/>
              </a:rPr>
              <a:t>Objectif</a:t>
            </a:r>
            <a:r>
              <a:rPr lang="fr-FR" sz="3200" dirty="0">
                <a:latin typeface="BISansCond" pitchFamily="2" charset="0"/>
              </a:rPr>
              <a:t> : Études sur des malades </a:t>
            </a:r>
            <a:r>
              <a:rPr lang="fr-FR" sz="3200" dirty="0">
                <a:latin typeface="BISansCond" pitchFamily="2" charset="0"/>
                <a:cs typeface="Times New Roman" charset="0"/>
              </a:rPr>
              <a:t>visant à 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cs typeface="Times New Roman" charset="0"/>
              </a:rPr>
              <a:t>démontrer l’efficacité </a:t>
            </a:r>
            <a:r>
              <a:rPr lang="fr-FR" sz="3200" dirty="0">
                <a:latin typeface="BISansCond" pitchFamily="2" charset="0"/>
                <a:cs typeface="Times New Roman" charset="0"/>
              </a:rPr>
              <a:t>et à préciser le 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  <a:cs typeface="Times New Roman" charset="0"/>
              </a:rPr>
              <a:t>rapport bénéfice / risque 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 </a:t>
            </a:r>
          </a:p>
          <a:p>
            <a:pPr indent="3175" algn="just">
              <a:buFont typeface="Wingdings" pitchFamily="2" charset="2"/>
              <a:buChar char="§"/>
            </a:pPr>
            <a:endParaRPr lang="fr-FR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phases III</a:t>
            </a:r>
            <a:endParaRPr lang="fr-FR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  <p:bldP spid="737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E6A4-2EF5-4EE2-8274-92D5C4106709}" type="datetime4">
              <a:rPr lang="fr-FR" smtClean="0"/>
              <a:pPr/>
              <a:t>2 mars 2012</a:t>
            </a:fld>
            <a:endParaRPr lang="en-GB"/>
          </a:p>
        </p:txBody>
      </p:sp>
      <p:sp>
        <p:nvSpPr>
          <p:cNvPr id="4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  </a:t>
            </a:r>
            <a:endParaRPr lang="en-GB" dirty="0"/>
          </a:p>
        </p:txBody>
      </p:sp>
      <p:sp>
        <p:nvSpPr>
          <p:cNvPr id="50" name="Espace réservé du numéro de diapositive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44450"/>
            <a:ext cx="6876256" cy="676275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Répartition des ventes dans le monde</a:t>
            </a:r>
            <a:endParaRPr lang="fr-FR" sz="2800" b="1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6600" y="1538288"/>
            <a:ext cx="7526338" cy="4778375"/>
            <a:chOff x="1328" y="1240"/>
            <a:chExt cx="3098" cy="1840"/>
          </a:xfrm>
        </p:grpSpPr>
        <p:sp>
          <p:nvSpPr>
            <p:cNvPr id="106502" name="Freeform 3"/>
            <p:cNvSpPr>
              <a:spLocks/>
            </p:cNvSpPr>
            <p:nvPr/>
          </p:nvSpPr>
          <p:spPr bwMode="auto">
            <a:xfrm>
              <a:off x="1328" y="1296"/>
              <a:ext cx="1232" cy="1784"/>
            </a:xfrm>
            <a:custGeom>
              <a:avLst/>
              <a:gdLst>
                <a:gd name="T0" fmla="*/ 224 w 1232"/>
                <a:gd name="T1" fmla="*/ 210 h 1784"/>
                <a:gd name="T2" fmla="*/ 108 w 1232"/>
                <a:gd name="T3" fmla="*/ 234 h 1784"/>
                <a:gd name="T4" fmla="*/ 70 w 1232"/>
                <a:gd name="T5" fmla="*/ 278 h 1784"/>
                <a:gd name="T6" fmla="*/ 36 w 1232"/>
                <a:gd name="T7" fmla="*/ 340 h 1784"/>
                <a:gd name="T8" fmla="*/ 52 w 1232"/>
                <a:gd name="T9" fmla="*/ 428 h 1784"/>
                <a:gd name="T10" fmla="*/ 144 w 1232"/>
                <a:gd name="T11" fmla="*/ 386 h 1784"/>
                <a:gd name="T12" fmla="*/ 266 w 1232"/>
                <a:gd name="T13" fmla="*/ 436 h 1784"/>
                <a:gd name="T14" fmla="*/ 292 w 1232"/>
                <a:gd name="T15" fmla="*/ 504 h 1784"/>
                <a:gd name="T16" fmla="*/ 314 w 1232"/>
                <a:gd name="T17" fmla="*/ 558 h 1784"/>
                <a:gd name="T18" fmla="*/ 292 w 1232"/>
                <a:gd name="T19" fmla="*/ 700 h 1784"/>
                <a:gd name="T20" fmla="*/ 340 w 1232"/>
                <a:gd name="T21" fmla="*/ 822 h 1784"/>
                <a:gd name="T22" fmla="*/ 384 w 1232"/>
                <a:gd name="T23" fmla="*/ 850 h 1784"/>
                <a:gd name="T24" fmla="*/ 422 w 1232"/>
                <a:gd name="T25" fmla="*/ 826 h 1784"/>
                <a:gd name="T26" fmla="*/ 450 w 1232"/>
                <a:gd name="T27" fmla="*/ 900 h 1784"/>
                <a:gd name="T28" fmla="*/ 528 w 1232"/>
                <a:gd name="T29" fmla="*/ 944 h 1784"/>
                <a:gd name="T30" fmla="*/ 594 w 1232"/>
                <a:gd name="T31" fmla="*/ 984 h 1784"/>
                <a:gd name="T32" fmla="*/ 622 w 1232"/>
                <a:gd name="T33" fmla="*/ 1042 h 1784"/>
                <a:gd name="T34" fmla="*/ 668 w 1232"/>
                <a:gd name="T35" fmla="*/ 1060 h 1784"/>
                <a:gd name="T36" fmla="*/ 634 w 1232"/>
                <a:gd name="T37" fmla="*/ 1124 h 1784"/>
                <a:gd name="T38" fmla="*/ 612 w 1232"/>
                <a:gd name="T39" fmla="*/ 1180 h 1784"/>
                <a:gd name="T40" fmla="*/ 658 w 1232"/>
                <a:gd name="T41" fmla="*/ 1246 h 1784"/>
                <a:gd name="T42" fmla="*/ 718 w 1232"/>
                <a:gd name="T43" fmla="*/ 1508 h 1784"/>
                <a:gd name="T44" fmla="*/ 696 w 1232"/>
                <a:gd name="T45" fmla="*/ 1568 h 1784"/>
                <a:gd name="T46" fmla="*/ 708 w 1232"/>
                <a:gd name="T47" fmla="*/ 1718 h 1784"/>
                <a:gd name="T48" fmla="*/ 800 w 1232"/>
                <a:gd name="T49" fmla="*/ 1784 h 1784"/>
                <a:gd name="T50" fmla="*/ 780 w 1232"/>
                <a:gd name="T51" fmla="*/ 1736 h 1784"/>
                <a:gd name="T52" fmla="*/ 796 w 1232"/>
                <a:gd name="T53" fmla="*/ 1668 h 1784"/>
                <a:gd name="T54" fmla="*/ 906 w 1232"/>
                <a:gd name="T55" fmla="*/ 1496 h 1784"/>
                <a:gd name="T56" fmla="*/ 954 w 1232"/>
                <a:gd name="T57" fmla="*/ 1416 h 1784"/>
                <a:gd name="T58" fmla="*/ 992 w 1232"/>
                <a:gd name="T59" fmla="*/ 1388 h 1784"/>
                <a:gd name="T60" fmla="*/ 1032 w 1232"/>
                <a:gd name="T61" fmla="*/ 1264 h 1784"/>
                <a:gd name="T62" fmla="*/ 1072 w 1232"/>
                <a:gd name="T63" fmla="*/ 1184 h 1784"/>
                <a:gd name="T64" fmla="*/ 980 w 1232"/>
                <a:gd name="T65" fmla="*/ 1130 h 1784"/>
                <a:gd name="T66" fmla="*/ 912 w 1232"/>
                <a:gd name="T67" fmla="*/ 1040 h 1784"/>
                <a:gd name="T68" fmla="*/ 824 w 1232"/>
                <a:gd name="T69" fmla="*/ 998 h 1784"/>
                <a:gd name="T70" fmla="*/ 756 w 1232"/>
                <a:gd name="T71" fmla="*/ 972 h 1784"/>
                <a:gd name="T72" fmla="*/ 704 w 1232"/>
                <a:gd name="T73" fmla="*/ 996 h 1784"/>
                <a:gd name="T74" fmla="*/ 626 w 1232"/>
                <a:gd name="T75" fmla="*/ 928 h 1784"/>
                <a:gd name="T76" fmla="*/ 602 w 1232"/>
                <a:gd name="T77" fmla="*/ 890 h 1784"/>
                <a:gd name="T78" fmla="*/ 544 w 1232"/>
                <a:gd name="T79" fmla="*/ 890 h 1784"/>
                <a:gd name="T80" fmla="*/ 510 w 1232"/>
                <a:gd name="T81" fmla="*/ 800 h 1784"/>
                <a:gd name="T82" fmla="*/ 664 w 1232"/>
                <a:gd name="T83" fmla="*/ 826 h 1784"/>
                <a:gd name="T84" fmla="*/ 754 w 1232"/>
                <a:gd name="T85" fmla="*/ 684 h 1784"/>
                <a:gd name="T86" fmla="*/ 790 w 1232"/>
                <a:gd name="T87" fmla="*/ 606 h 1784"/>
                <a:gd name="T88" fmla="*/ 964 w 1232"/>
                <a:gd name="T89" fmla="*/ 564 h 1784"/>
                <a:gd name="T90" fmla="*/ 926 w 1232"/>
                <a:gd name="T91" fmla="*/ 466 h 1784"/>
                <a:gd name="T92" fmla="*/ 864 w 1232"/>
                <a:gd name="T93" fmla="*/ 340 h 1784"/>
                <a:gd name="T94" fmla="*/ 894 w 1232"/>
                <a:gd name="T95" fmla="*/ 260 h 1784"/>
                <a:gd name="T96" fmla="*/ 834 w 1232"/>
                <a:gd name="T97" fmla="*/ 232 h 1784"/>
                <a:gd name="T98" fmla="*/ 834 w 1232"/>
                <a:gd name="T99" fmla="*/ 100 h 1784"/>
                <a:gd name="T100" fmla="*/ 938 w 1232"/>
                <a:gd name="T101" fmla="*/ 156 h 1784"/>
                <a:gd name="T102" fmla="*/ 972 w 1232"/>
                <a:gd name="T103" fmla="*/ 372 h 1784"/>
                <a:gd name="T104" fmla="*/ 1072 w 1232"/>
                <a:gd name="T105" fmla="*/ 410 h 1784"/>
                <a:gd name="T106" fmla="*/ 1190 w 1232"/>
                <a:gd name="T107" fmla="*/ 266 h 1784"/>
                <a:gd name="T108" fmla="*/ 1232 w 1232"/>
                <a:gd name="T109" fmla="*/ 172 h 1784"/>
                <a:gd name="T110" fmla="*/ 1174 w 1232"/>
                <a:gd name="T111" fmla="*/ 0 h 1784"/>
                <a:gd name="T112" fmla="*/ 1096 w 1232"/>
                <a:gd name="T113" fmla="*/ 32 h 1784"/>
                <a:gd name="T114" fmla="*/ 932 w 1232"/>
                <a:gd name="T115" fmla="*/ 0 h 1784"/>
                <a:gd name="T116" fmla="*/ 682 w 1232"/>
                <a:gd name="T117" fmla="*/ 84 h 1784"/>
                <a:gd name="T118" fmla="*/ 464 w 1232"/>
                <a:gd name="T119" fmla="*/ 122 h 1784"/>
                <a:gd name="T120" fmla="*/ 420 w 1232"/>
                <a:gd name="T121" fmla="*/ 166 h 1784"/>
                <a:gd name="T122" fmla="*/ 398 w 1232"/>
                <a:gd name="T123" fmla="*/ 236 h 17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2"/>
                <a:gd name="T187" fmla="*/ 0 h 1784"/>
                <a:gd name="T188" fmla="*/ 1232 w 1232"/>
                <a:gd name="T189" fmla="*/ 1784 h 17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2" h="1784">
                  <a:moveTo>
                    <a:pt x="246" y="234"/>
                  </a:moveTo>
                  <a:lnTo>
                    <a:pt x="224" y="210"/>
                  </a:lnTo>
                  <a:lnTo>
                    <a:pt x="132" y="210"/>
                  </a:lnTo>
                  <a:lnTo>
                    <a:pt x="108" y="234"/>
                  </a:lnTo>
                  <a:lnTo>
                    <a:pt x="70" y="234"/>
                  </a:lnTo>
                  <a:lnTo>
                    <a:pt x="70" y="278"/>
                  </a:lnTo>
                  <a:lnTo>
                    <a:pt x="36" y="278"/>
                  </a:lnTo>
                  <a:lnTo>
                    <a:pt x="36" y="340"/>
                  </a:lnTo>
                  <a:lnTo>
                    <a:pt x="0" y="376"/>
                  </a:lnTo>
                  <a:lnTo>
                    <a:pt x="52" y="428"/>
                  </a:lnTo>
                  <a:lnTo>
                    <a:pt x="102" y="428"/>
                  </a:lnTo>
                  <a:lnTo>
                    <a:pt x="144" y="386"/>
                  </a:lnTo>
                  <a:lnTo>
                    <a:pt x="216" y="386"/>
                  </a:lnTo>
                  <a:lnTo>
                    <a:pt x="266" y="436"/>
                  </a:lnTo>
                  <a:lnTo>
                    <a:pt x="266" y="476"/>
                  </a:lnTo>
                  <a:lnTo>
                    <a:pt x="292" y="504"/>
                  </a:lnTo>
                  <a:lnTo>
                    <a:pt x="292" y="536"/>
                  </a:lnTo>
                  <a:lnTo>
                    <a:pt x="314" y="558"/>
                  </a:lnTo>
                  <a:lnTo>
                    <a:pt x="292" y="582"/>
                  </a:lnTo>
                  <a:lnTo>
                    <a:pt x="292" y="700"/>
                  </a:lnTo>
                  <a:lnTo>
                    <a:pt x="340" y="748"/>
                  </a:lnTo>
                  <a:lnTo>
                    <a:pt x="340" y="822"/>
                  </a:lnTo>
                  <a:lnTo>
                    <a:pt x="368" y="850"/>
                  </a:lnTo>
                  <a:lnTo>
                    <a:pt x="384" y="850"/>
                  </a:lnTo>
                  <a:lnTo>
                    <a:pt x="384" y="788"/>
                  </a:lnTo>
                  <a:lnTo>
                    <a:pt x="422" y="826"/>
                  </a:lnTo>
                  <a:lnTo>
                    <a:pt x="422" y="900"/>
                  </a:lnTo>
                  <a:lnTo>
                    <a:pt x="450" y="900"/>
                  </a:lnTo>
                  <a:lnTo>
                    <a:pt x="494" y="944"/>
                  </a:lnTo>
                  <a:lnTo>
                    <a:pt x="528" y="944"/>
                  </a:lnTo>
                  <a:lnTo>
                    <a:pt x="566" y="984"/>
                  </a:lnTo>
                  <a:lnTo>
                    <a:pt x="594" y="984"/>
                  </a:lnTo>
                  <a:lnTo>
                    <a:pt x="594" y="1014"/>
                  </a:lnTo>
                  <a:lnTo>
                    <a:pt x="622" y="1042"/>
                  </a:lnTo>
                  <a:lnTo>
                    <a:pt x="668" y="1042"/>
                  </a:lnTo>
                  <a:lnTo>
                    <a:pt x="668" y="1060"/>
                  </a:lnTo>
                  <a:lnTo>
                    <a:pt x="634" y="1094"/>
                  </a:lnTo>
                  <a:lnTo>
                    <a:pt x="634" y="1124"/>
                  </a:lnTo>
                  <a:lnTo>
                    <a:pt x="612" y="1146"/>
                  </a:lnTo>
                  <a:lnTo>
                    <a:pt x="612" y="1180"/>
                  </a:lnTo>
                  <a:lnTo>
                    <a:pt x="658" y="1228"/>
                  </a:lnTo>
                  <a:lnTo>
                    <a:pt x="658" y="1246"/>
                  </a:lnTo>
                  <a:lnTo>
                    <a:pt x="718" y="1306"/>
                  </a:lnTo>
                  <a:lnTo>
                    <a:pt x="718" y="1508"/>
                  </a:lnTo>
                  <a:lnTo>
                    <a:pt x="696" y="1530"/>
                  </a:lnTo>
                  <a:lnTo>
                    <a:pt x="696" y="1568"/>
                  </a:lnTo>
                  <a:lnTo>
                    <a:pt x="708" y="1580"/>
                  </a:lnTo>
                  <a:lnTo>
                    <a:pt x="708" y="1718"/>
                  </a:lnTo>
                  <a:lnTo>
                    <a:pt x="774" y="1784"/>
                  </a:lnTo>
                  <a:lnTo>
                    <a:pt x="800" y="1784"/>
                  </a:lnTo>
                  <a:lnTo>
                    <a:pt x="800" y="1736"/>
                  </a:lnTo>
                  <a:lnTo>
                    <a:pt x="780" y="1736"/>
                  </a:lnTo>
                  <a:lnTo>
                    <a:pt x="780" y="1684"/>
                  </a:lnTo>
                  <a:lnTo>
                    <a:pt x="796" y="1668"/>
                  </a:lnTo>
                  <a:lnTo>
                    <a:pt x="796" y="1604"/>
                  </a:lnTo>
                  <a:lnTo>
                    <a:pt x="906" y="1496"/>
                  </a:lnTo>
                  <a:lnTo>
                    <a:pt x="906" y="1466"/>
                  </a:lnTo>
                  <a:lnTo>
                    <a:pt x="954" y="1416"/>
                  </a:lnTo>
                  <a:lnTo>
                    <a:pt x="954" y="1388"/>
                  </a:lnTo>
                  <a:lnTo>
                    <a:pt x="992" y="1388"/>
                  </a:lnTo>
                  <a:lnTo>
                    <a:pt x="1032" y="1348"/>
                  </a:lnTo>
                  <a:lnTo>
                    <a:pt x="1032" y="1264"/>
                  </a:lnTo>
                  <a:lnTo>
                    <a:pt x="1072" y="1226"/>
                  </a:lnTo>
                  <a:lnTo>
                    <a:pt x="1072" y="1184"/>
                  </a:lnTo>
                  <a:lnTo>
                    <a:pt x="1018" y="1130"/>
                  </a:lnTo>
                  <a:lnTo>
                    <a:pt x="980" y="1130"/>
                  </a:lnTo>
                  <a:lnTo>
                    <a:pt x="912" y="1062"/>
                  </a:lnTo>
                  <a:lnTo>
                    <a:pt x="912" y="1040"/>
                  </a:lnTo>
                  <a:lnTo>
                    <a:pt x="866" y="1040"/>
                  </a:lnTo>
                  <a:lnTo>
                    <a:pt x="824" y="998"/>
                  </a:lnTo>
                  <a:lnTo>
                    <a:pt x="782" y="998"/>
                  </a:lnTo>
                  <a:lnTo>
                    <a:pt x="756" y="972"/>
                  </a:lnTo>
                  <a:lnTo>
                    <a:pt x="728" y="972"/>
                  </a:lnTo>
                  <a:lnTo>
                    <a:pt x="704" y="996"/>
                  </a:lnTo>
                  <a:lnTo>
                    <a:pt x="626" y="996"/>
                  </a:lnTo>
                  <a:lnTo>
                    <a:pt x="626" y="928"/>
                  </a:lnTo>
                  <a:lnTo>
                    <a:pt x="602" y="928"/>
                  </a:lnTo>
                  <a:lnTo>
                    <a:pt x="602" y="890"/>
                  </a:lnTo>
                  <a:lnTo>
                    <a:pt x="572" y="862"/>
                  </a:lnTo>
                  <a:lnTo>
                    <a:pt x="544" y="890"/>
                  </a:lnTo>
                  <a:lnTo>
                    <a:pt x="510" y="890"/>
                  </a:lnTo>
                  <a:lnTo>
                    <a:pt x="510" y="800"/>
                  </a:lnTo>
                  <a:lnTo>
                    <a:pt x="638" y="800"/>
                  </a:lnTo>
                  <a:lnTo>
                    <a:pt x="664" y="826"/>
                  </a:lnTo>
                  <a:lnTo>
                    <a:pt x="664" y="774"/>
                  </a:lnTo>
                  <a:lnTo>
                    <a:pt x="754" y="684"/>
                  </a:lnTo>
                  <a:lnTo>
                    <a:pt x="754" y="642"/>
                  </a:lnTo>
                  <a:lnTo>
                    <a:pt x="790" y="606"/>
                  </a:lnTo>
                  <a:lnTo>
                    <a:pt x="922" y="606"/>
                  </a:lnTo>
                  <a:lnTo>
                    <a:pt x="964" y="564"/>
                  </a:lnTo>
                  <a:lnTo>
                    <a:pt x="926" y="526"/>
                  </a:lnTo>
                  <a:lnTo>
                    <a:pt x="926" y="466"/>
                  </a:lnTo>
                  <a:lnTo>
                    <a:pt x="864" y="404"/>
                  </a:lnTo>
                  <a:lnTo>
                    <a:pt x="864" y="340"/>
                  </a:lnTo>
                  <a:lnTo>
                    <a:pt x="894" y="308"/>
                  </a:lnTo>
                  <a:lnTo>
                    <a:pt x="894" y="260"/>
                  </a:lnTo>
                  <a:lnTo>
                    <a:pt x="866" y="232"/>
                  </a:lnTo>
                  <a:lnTo>
                    <a:pt x="834" y="232"/>
                  </a:lnTo>
                  <a:lnTo>
                    <a:pt x="768" y="166"/>
                  </a:lnTo>
                  <a:lnTo>
                    <a:pt x="834" y="100"/>
                  </a:lnTo>
                  <a:lnTo>
                    <a:pt x="890" y="156"/>
                  </a:lnTo>
                  <a:lnTo>
                    <a:pt x="938" y="156"/>
                  </a:lnTo>
                  <a:lnTo>
                    <a:pt x="972" y="190"/>
                  </a:lnTo>
                  <a:lnTo>
                    <a:pt x="972" y="372"/>
                  </a:lnTo>
                  <a:lnTo>
                    <a:pt x="1010" y="410"/>
                  </a:lnTo>
                  <a:lnTo>
                    <a:pt x="1072" y="410"/>
                  </a:lnTo>
                  <a:lnTo>
                    <a:pt x="1072" y="384"/>
                  </a:lnTo>
                  <a:lnTo>
                    <a:pt x="1190" y="266"/>
                  </a:lnTo>
                  <a:lnTo>
                    <a:pt x="1190" y="214"/>
                  </a:lnTo>
                  <a:lnTo>
                    <a:pt x="1232" y="172"/>
                  </a:lnTo>
                  <a:lnTo>
                    <a:pt x="1232" y="58"/>
                  </a:lnTo>
                  <a:lnTo>
                    <a:pt x="1174" y="0"/>
                  </a:lnTo>
                  <a:lnTo>
                    <a:pt x="1128" y="0"/>
                  </a:lnTo>
                  <a:lnTo>
                    <a:pt x="1096" y="32"/>
                  </a:lnTo>
                  <a:lnTo>
                    <a:pt x="962" y="32"/>
                  </a:lnTo>
                  <a:lnTo>
                    <a:pt x="932" y="0"/>
                  </a:lnTo>
                  <a:lnTo>
                    <a:pt x="766" y="0"/>
                  </a:lnTo>
                  <a:lnTo>
                    <a:pt x="682" y="84"/>
                  </a:lnTo>
                  <a:lnTo>
                    <a:pt x="504" y="84"/>
                  </a:lnTo>
                  <a:lnTo>
                    <a:pt x="464" y="122"/>
                  </a:lnTo>
                  <a:lnTo>
                    <a:pt x="464" y="166"/>
                  </a:lnTo>
                  <a:lnTo>
                    <a:pt x="420" y="166"/>
                  </a:lnTo>
                  <a:lnTo>
                    <a:pt x="420" y="212"/>
                  </a:lnTo>
                  <a:lnTo>
                    <a:pt x="398" y="236"/>
                  </a:lnTo>
                  <a:lnTo>
                    <a:pt x="246" y="234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03" name="Rectangle 4"/>
            <p:cNvSpPr>
              <a:spLocks noChangeArrowheads="1"/>
            </p:cNvSpPr>
            <p:nvPr/>
          </p:nvSpPr>
          <p:spPr bwMode="auto">
            <a:xfrm>
              <a:off x="2154" y="3026"/>
              <a:ext cx="40" cy="22"/>
            </a:xfrm>
            <a:prstGeom prst="rect">
              <a:avLst/>
            </a:prstGeom>
            <a:solidFill>
              <a:srgbClr val="0066CC">
                <a:alpha val="7294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04" name="Freeform 5"/>
            <p:cNvSpPr>
              <a:spLocks/>
            </p:cNvSpPr>
            <p:nvPr/>
          </p:nvSpPr>
          <p:spPr bwMode="auto">
            <a:xfrm>
              <a:off x="1966" y="2156"/>
              <a:ext cx="170" cy="62"/>
            </a:xfrm>
            <a:custGeom>
              <a:avLst/>
              <a:gdLst>
                <a:gd name="T0" fmla="*/ 0 w 170"/>
                <a:gd name="T1" fmla="*/ 0 h 62"/>
                <a:gd name="T2" fmla="*/ 0 w 170"/>
                <a:gd name="T3" fmla="*/ 24 h 62"/>
                <a:gd name="T4" fmla="*/ 22 w 170"/>
                <a:gd name="T5" fmla="*/ 24 h 62"/>
                <a:gd name="T6" fmla="*/ 58 w 170"/>
                <a:gd name="T7" fmla="*/ 62 h 62"/>
                <a:gd name="T8" fmla="*/ 170 w 170"/>
                <a:gd name="T9" fmla="*/ 62 h 62"/>
                <a:gd name="T10" fmla="*/ 170 w 170"/>
                <a:gd name="T11" fmla="*/ 40 h 62"/>
                <a:gd name="T12" fmla="*/ 146 w 170"/>
                <a:gd name="T13" fmla="*/ 40 h 62"/>
                <a:gd name="T14" fmla="*/ 128 w 170"/>
                <a:gd name="T15" fmla="*/ 22 h 62"/>
                <a:gd name="T16" fmla="*/ 68 w 170"/>
                <a:gd name="T17" fmla="*/ 22 h 62"/>
                <a:gd name="T18" fmla="*/ 48 w 170"/>
                <a:gd name="T19" fmla="*/ 0 h 62"/>
                <a:gd name="T20" fmla="*/ 0 w 170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62"/>
                <a:gd name="T35" fmla="*/ 170 w 170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62">
                  <a:moveTo>
                    <a:pt x="0" y="0"/>
                  </a:moveTo>
                  <a:lnTo>
                    <a:pt x="0" y="24"/>
                  </a:lnTo>
                  <a:lnTo>
                    <a:pt x="22" y="24"/>
                  </a:lnTo>
                  <a:lnTo>
                    <a:pt x="58" y="62"/>
                  </a:lnTo>
                  <a:lnTo>
                    <a:pt x="170" y="62"/>
                  </a:lnTo>
                  <a:lnTo>
                    <a:pt x="170" y="40"/>
                  </a:lnTo>
                  <a:lnTo>
                    <a:pt x="146" y="40"/>
                  </a:lnTo>
                  <a:lnTo>
                    <a:pt x="128" y="22"/>
                  </a:lnTo>
                  <a:lnTo>
                    <a:pt x="68" y="22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05" name="Freeform 6"/>
            <p:cNvSpPr>
              <a:spLocks/>
            </p:cNvSpPr>
            <p:nvPr/>
          </p:nvSpPr>
          <p:spPr bwMode="auto">
            <a:xfrm>
              <a:off x="1894" y="1860"/>
              <a:ext cx="102" cy="88"/>
            </a:xfrm>
            <a:custGeom>
              <a:avLst/>
              <a:gdLst>
                <a:gd name="T0" fmla="*/ 0 w 102"/>
                <a:gd name="T1" fmla="*/ 88 h 88"/>
                <a:gd name="T2" fmla="*/ 48 w 102"/>
                <a:gd name="T3" fmla="*/ 88 h 88"/>
                <a:gd name="T4" fmla="*/ 72 w 102"/>
                <a:gd name="T5" fmla="*/ 64 h 88"/>
                <a:gd name="T6" fmla="*/ 102 w 102"/>
                <a:gd name="T7" fmla="*/ 64 h 88"/>
                <a:gd name="T8" fmla="*/ 102 w 102"/>
                <a:gd name="T9" fmla="*/ 40 h 88"/>
                <a:gd name="T10" fmla="*/ 60 w 102"/>
                <a:gd name="T11" fmla="*/ 0 h 88"/>
                <a:gd name="T12" fmla="*/ 22 w 102"/>
                <a:gd name="T13" fmla="*/ 0 h 88"/>
                <a:gd name="T14" fmla="*/ 22 w 102"/>
                <a:gd name="T15" fmla="*/ 26 h 88"/>
                <a:gd name="T16" fmla="*/ 46 w 102"/>
                <a:gd name="T17" fmla="*/ 26 h 88"/>
                <a:gd name="T18" fmla="*/ 46 w 102"/>
                <a:gd name="T19" fmla="*/ 42 h 88"/>
                <a:gd name="T20" fmla="*/ 0 w 102"/>
                <a:gd name="T21" fmla="*/ 88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88"/>
                <a:gd name="T35" fmla="*/ 102 w 102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88">
                  <a:moveTo>
                    <a:pt x="0" y="88"/>
                  </a:moveTo>
                  <a:lnTo>
                    <a:pt x="48" y="88"/>
                  </a:lnTo>
                  <a:lnTo>
                    <a:pt x="72" y="64"/>
                  </a:lnTo>
                  <a:lnTo>
                    <a:pt x="102" y="64"/>
                  </a:lnTo>
                  <a:lnTo>
                    <a:pt x="102" y="40"/>
                  </a:lnTo>
                  <a:lnTo>
                    <a:pt x="60" y="0"/>
                  </a:lnTo>
                  <a:lnTo>
                    <a:pt x="22" y="0"/>
                  </a:lnTo>
                  <a:lnTo>
                    <a:pt x="22" y="26"/>
                  </a:lnTo>
                  <a:lnTo>
                    <a:pt x="46" y="26"/>
                  </a:lnTo>
                  <a:lnTo>
                    <a:pt x="46" y="42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06" name="Freeform 7"/>
            <p:cNvSpPr>
              <a:spLocks/>
            </p:cNvSpPr>
            <p:nvPr/>
          </p:nvSpPr>
          <p:spPr bwMode="auto">
            <a:xfrm>
              <a:off x="1918" y="1614"/>
              <a:ext cx="198" cy="190"/>
            </a:xfrm>
            <a:custGeom>
              <a:avLst/>
              <a:gdLst>
                <a:gd name="T0" fmla="*/ 54 w 198"/>
                <a:gd name="T1" fmla="*/ 52 h 190"/>
                <a:gd name="T2" fmla="*/ 104 w 198"/>
                <a:gd name="T3" fmla="*/ 0 h 190"/>
                <a:gd name="T4" fmla="*/ 140 w 198"/>
                <a:gd name="T5" fmla="*/ 0 h 190"/>
                <a:gd name="T6" fmla="*/ 160 w 198"/>
                <a:gd name="T7" fmla="*/ 22 h 190"/>
                <a:gd name="T8" fmla="*/ 198 w 198"/>
                <a:gd name="T9" fmla="*/ 22 h 190"/>
                <a:gd name="T10" fmla="*/ 198 w 198"/>
                <a:gd name="T11" fmla="*/ 50 h 190"/>
                <a:gd name="T12" fmla="*/ 168 w 198"/>
                <a:gd name="T13" fmla="*/ 50 h 190"/>
                <a:gd name="T14" fmla="*/ 126 w 198"/>
                <a:gd name="T15" fmla="*/ 92 h 190"/>
                <a:gd name="T16" fmla="*/ 148 w 198"/>
                <a:gd name="T17" fmla="*/ 112 h 190"/>
                <a:gd name="T18" fmla="*/ 148 w 198"/>
                <a:gd name="T19" fmla="*/ 132 h 190"/>
                <a:gd name="T20" fmla="*/ 120 w 198"/>
                <a:gd name="T21" fmla="*/ 158 h 190"/>
                <a:gd name="T22" fmla="*/ 120 w 198"/>
                <a:gd name="T23" fmla="*/ 190 h 190"/>
                <a:gd name="T24" fmla="*/ 90 w 198"/>
                <a:gd name="T25" fmla="*/ 158 h 190"/>
                <a:gd name="T26" fmla="*/ 90 w 198"/>
                <a:gd name="T27" fmla="*/ 140 h 190"/>
                <a:gd name="T28" fmla="*/ 56 w 198"/>
                <a:gd name="T29" fmla="*/ 106 h 190"/>
                <a:gd name="T30" fmla="*/ 0 w 198"/>
                <a:gd name="T31" fmla="*/ 106 h 190"/>
                <a:gd name="T32" fmla="*/ 0 w 198"/>
                <a:gd name="T33" fmla="*/ 76 h 190"/>
                <a:gd name="T34" fmla="*/ 26 w 198"/>
                <a:gd name="T35" fmla="*/ 52 h 190"/>
                <a:gd name="T36" fmla="*/ 54 w 198"/>
                <a:gd name="T37" fmla="*/ 52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8"/>
                <a:gd name="T58" fmla="*/ 0 h 190"/>
                <a:gd name="T59" fmla="*/ 198 w 198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8" h="190">
                  <a:moveTo>
                    <a:pt x="54" y="52"/>
                  </a:moveTo>
                  <a:lnTo>
                    <a:pt x="104" y="0"/>
                  </a:lnTo>
                  <a:lnTo>
                    <a:pt x="140" y="0"/>
                  </a:lnTo>
                  <a:lnTo>
                    <a:pt x="160" y="22"/>
                  </a:lnTo>
                  <a:lnTo>
                    <a:pt x="198" y="22"/>
                  </a:lnTo>
                  <a:lnTo>
                    <a:pt x="198" y="50"/>
                  </a:lnTo>
                  <a:lnTo>
                    <a:pt x="168" y="50"/>
                  </a:lnTo>
                  <a:lnTo>
                    <a:pt x="126" y="92"/>
                  </a:lnTo>
                  <a:lnTo>
                    <a:pt x="148" y="112"/>
                  </a:lnTo>
                  <a:lnTo>
                    <a:pt x="148" y="132"/>
                  </a:lnTo>
                  <a:lnTo>
                    <a:pt x="120" y="158"/>
                  </a:lnTo>
                  <a:lnTo>
                    <a:pt x="120" y="190"/>
                  </a:lnTo>
                  <a:lnTo>
                    <a:pt x="90" y="158"/>
                  </a:lnTo>
                  <a:lnTo>
                    <a:pt x="90" y="140"/>
                  </a:lnTo>
                  <a:lnTo>
                    <a:pt x="56" y="106"/>
                  </a:lnTo>
                  <a:lnTo>
                    <a:pt x="0" y="106"/>
                  </a:lnTo>
                  <a:lnTo>
                    <a:pt x="0" y="76"/>
                  </a:lnTo>
                  <a:lnTo>
                    <a:pt x="26" y="52"/>
                  </a:lnTo>
                  <a:lnTo>
                    <a:pt x="54" y="52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07" name="Freeform 8"/>
            <p:cNvSpPr>
              <a:spLocks/>
            </p:cNvSpPr>
            <p:nvPr/>
          </p:nvSpPr>
          <p:spPr bwMode="auto">
            <a:xfrm>
              <a:off x="2470" y="1636"/>
              <a:ext cx="98" cy="44"/>
            </a:xfrm>
            <a:custGeom>
              <a:avLst/>
              <a:gdLst>
                <a:gd name="T0" fmla="*/ 0 w 98"/>
                <a:gd name="T1" fmla="*/ 0 h 44"/>
                <a:gd name="T2" fmla="*/ 44 w 98"/>
                <a:gd name="T3" fmla="*/ 44 h 44"/>
                <a:gd name="T4" fmla="*/ 98 w 98"/>
                <a:gd name="T5" fmla="*/ 44 h 44"/>
                <a:gd name="T6" fmla="*/ 98 w 98"/>
                <a:gd name="T7" fmla="*/ 0 h 44"/>
                <a:gd name="T8" fmla="*/ 0 w 9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44"/>
                <a:gd name="T17" fmla="*/ 98 w 9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44">
                  <a:moveTo>
                    <a:pt x="0" y="0"/>
                  </a:moveTo>
                  <a:lnTo>
                    <a:pt x="44" y="44"/>
                  </a:lnTo>
                  <a:lnTo>
                    <a:pt x="98" y="44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08" name="Freeform 9"/>
            <p:cNvSpPr>
              <a:spLocks/>
            </p:cNvSpPr>
            <p:nvPr/>
          </p:nvSpPr>
          <p:spPr bwMode="auto">
            <a:xfrm>
              <a:off x="2704" y="1264"/>
              <a:ext cx="1672" cy="1442"/>
            </a:xfrm>
            <a:custGeom>
              <a:avLst/>
              <a:gdLst>
                <a:gd name="T0" fmla="*/ 294 w 1672"/>
                <a:gd name="T1" fmla="*/ 352 h 1442"/>
                <a:gd name="T2" fmla="*/ 246 w 1672"/>
                <a:gd name="T3" fmla="*/ 420 h 1442"/>
                <a:gd name="T4" fmla="*/ 176 w 1672"/>
                <a:gd name="T5" fmla="*/ 370 h 1442"/>
                <a:gd name="T6" fmla="*/ 334 w 1672"/>
                <a:gd name="T7" fmla="*/ 170 h 1442"/>
                <a:gd name="T8" fmla="*/ 618 w 1672"/>
                <a:gd name="T9" fmla="*/ 186 h 1442"/>
                <a:gd name="T10" fmla="*/ 636 w 1672"/>
                <a:gd name="T11" fmla="*/ 80 h 1442"/>
                <a:gd name="T12" fmla="*/ 612 w 1672"/>
                <a:gd name="T13" fmla="*/ 174 h 1442"/>
                <a:gd name="T14" fmla="*/ 774 w 1672"/>
                <a:gd name="T15" fmla="*/ 148 h 1442"/>
                <a:gd name="T16" fmla="*/ 932 w 1672"/>
                <a:gd name="T17" fmla="*/ 52 h 1442"/>
                <a:gd name="T18" fmla="*/ 928 w 1672"/>
                <a:gd name="T19" fmla="*/ 28 h 1442"/>
                <a:gd name="T20" fmla="*/ 1082 w 1672"/>
                <a:gd name="T21" fmla="*/ 112 h 1442"/>
                <a:gd name="T22" fmla="*/ 1268 w 1672"/>
                <a:gd name="T23" fmla="*/ 122 h 1442"/>
                <a:gd name="T24" fmla="*/ 1314 w 1672"/>
                <a:gd name="T25" fmla="*/ 98 h 1442"/>
                <a:gd name="T26" fmla="*/ 1484 w 1672"/>
                <a:gd name="T27" fmla="*/ 198 h 1442"/>
                <a:gd name="T28" fmla="*/ 1626 w 1672"/>
                <a:gd name="T29" fmla="*/ 294 h 1442"/>
                <a:gd name="T30" fmla="*/ 1548 w 1672"/>
                <a:gd name="T31" fmla="*/ 430 h 1442"/>
                <a:gd name="T32" fmla="*/ 1462 w 1672"/>
                <a:gd name="T33" fmla="*/ 320 h 1442"/>
                <a:gd name="T34" fmla="*/ 1370 w 1672"/>
                <a:gd name="T35" fmla="*/ 340 h 1442"/>
                <a:gd name="T36" fmla="*/ 1438 w 1672"/>
                <a:gd name="T37" fmla="*/ 520 h 1442"/>
                <a:gd name="T38" fmla="*/ 1342 w 1672"/>
                <a:gd name="T39" fmla="*/ 560 h 1442"/>
                <a:gd name="T40" fmla="*/ 1316 w 1672"/>
                <a:gd name="T41" fmla="*/ 658 h 1442"/>
                <a:gd name="T42" fmla="*/ 1226 w 1672"/>
                <a:gd name="T43" fmla="*/ 680 h 1442"/>
                <a:gd name="T44" fmla="*/ 1190 w 1672"/>
                <a:gd name="T45" fmla="*/ 812 h 1442"/>
                <a:gd name="T46" fmla="*/ 1154 w 1672"/>
                <a:gd name="T47" fmla="*/ 948 h 1442"/>
                <a:gd name="T48" fmla="*/ 1110 w 1672"/>
                <a:gd name="T49" fmla="*/ 1010 h 1442"/>
                <a:gd name="T50" fmla="*/ 1056 w 1672"/>
                <a:gd name="T51" fmla="*/ 890 h 1442"/>
                <a:gd name="T52" fmla="*/ 894 w 1672"/>
                <a:gd name="T53" fmla="*/ 910 h 1442"/>
                <a:gd name="T54" fmla="*/ 826 w 1672"/>
                <a:gd name="T55" fmla="*/ 896 h 1442"/>
                <a:gd name="T56" fmla="*/ 634 w 1672"/>
                <a:gd name="T57" fmla="*/ 776 h 1442"/>
                <a:gd name="T58" fmla="*/ 664 w 1672"/>
                <a:gd name="T59" fmla="*/ 862 h 1442"/>
                <a:gd name="T60" fmla="*/ 538 w 1672"/>
                <a:gd name="T61" fmla="*/ 870 h 1442"/>
                <a:gd name="T62" fmla="*/ 444 w 1672"/>
                <a:gd name="T63" fmla="*/ 766 h 1442"/>
                <a:gd name="T64" fmla="*/ 540 w 1672"/>
                <a:gd name="T65" fmla="*/ 932 h 1442"/>
                <a:gd name="T66" fmla="*/ 552 w 1672"/>
                <a:gd name="T67" fmla="*/ 1086 h 1442"/>
                <a:gd name="T68" fmla="*/ 506 w 1672"/>
                <a:gd name="T69" fmla="*/ 1236 h 1442"/>
                <a:gd name="T70" fmla="*/ 408 w 1672"/>
                <a:gd name="T71" fmla="*/ 1426 h 1442"/>
                <a:gd name="T72" fmla="*/ 306 w 1672"/>
                <a:gd name="T73" fmla="*/ 1354 h 1442"/>
                <a:gd name="T74" fmla="*/ 278 w 1672"/>
                <a:gd name="T75" fmla="*/ 1186 h 1442"/>
                <a:gd name="T76" fmla="*/ 162 w 1672"/>
                <a:gd name="T77" fmla="*/ 990 h 1442"/>
                <a:gd name="T78" fmla="*/ 62 w 1672"/>
                <a:gd name="T79" fmla="*/ 742 h 1442"/>
                <a:gd name="T80" fmla="*/ 224 w 1672"/>
                <a:gd name="T81" fmla="*/ 658 h 1442"/>
                <a:gd name="T82" fmla="*/ 306 w 1672"/>
                <a:gd name="T83" fmla="*/ 730 h 1442"/>
                <a:gd name="T84" fmla="*/ 452 w 1672"/>
                <a:gd name="T85" fmla="*/ 718 h 1442"/>
                <a:gd name="T86" fmla="*/ 382 w 1672"/>
                <a:gd name="T87" fmla="*/ 618 h 1442"/>
                <a:gd name="T88" fmla="*/ 520 w 1672"/>
                <a:gd name="T89" fmla="*/ 606 h 1442"/>
                <a:gd name="T90" fmla="*/ 454 w 1672"/>
                <a:gd name="T91" fmla="*/ 550 h 1442"/>
                <a:gd name="T92" fmla="*/ 394 w 1672"/>
                <a:gd name="T93" fmla="*/ 558 h 1442"/>
                <a:gd name="T94" fmla="*/ 366 w 1672"/>
                <a:gd name="T95" fmla="*/ 660 h 1442"/>
                <a:gd name="T96" fmla="*/ 310 w 1672"/>
                <a:gd name="T97" fmla="*/ 574 h 1442"/>
                <a:gd name="T98" fmla="*/ 308 w 1672"/>
                <a:gd name="T99" fmla="*/ 606 h 1442"/>
                <a:gd name="T100" fmla="*/ 284 w 1672"/>
                <a:gd name="T101" fmla="*/ 622 h 1442"/>
                <a:gd name="T102" fmla="*/ 162 w 1672"/>
                <a:gd name="T103" fmla="*/ 592 h 1442"/>
                <a:gd name="T104" fmla="*/ 66 w 1672"/>
                <a:gd name="T105" fmla="*/ 590 h 1442"/>
                <a:gd name="T106" fmla="*/ 118 w 1672"/>
                <a:gd name="T107" fmla="*/ 508 h 1442"/>
                <a:gd name="T108" fmla="*/ 224 w 1672"/>
                <a:gd name="T109" fmla="*/ 446 h 1442"/>
                <a:gd name="T110" fmla="*/ 320 w 1672"/>
                <a:gd name="T111" fmla="*/ 398 h 1442"/>
                <a:gd name="T112" fmla="*/ 314 w 1672"/>
                <a:gd name="T113" fmla="*/ 352 h 1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72"/>
                <a:gd name="T172" fmla="*/ 0 h 1442"/>
                <a:gd name="T173" fmla="*/ 1672 w 1672"/>
                <a:gd name="T174" fmla="*/ 1442 h 1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72" h="1442">
                  <a:moveTo>
                    <a:pt x="346" y="266"/>
                  </a:moveTo>
                  <a:lnTo>
                    <a:pt x="322" y="266"/>
                  </a:lnTo>
                  <a:lnTo>
                    <a:pt x="278" y="310"/>
                  </a:lnTo>
                  <a:lnTo>
                    <a:pt x="278" y="334"/>
                  </a:lnTo>
                  <a:lnTo>
                    <a:pt x="294" y="352"/>
                  </a:lnTo>
                  <a:lnTo>
                    <a:pt x="294" y="366"/>
                  </a:lnTo>
                  <a:lnTo>
                    <a:pt x="282" y="380"/>
                  </a:lnTo>
                  <a:lnTo>
                    <a:pt x="282" y="404"/>
                  </a:lnTo>
                  <a:lnTo>
                    <a:pt x="264" y="420"/>
                  </a:lnTo>
                  <a:lnTo>
                    <a:pt x="246" y="420"/>
                  </a:lnTo>
                  <a:lnTo>
                    <a:pt x="246" y="394"/>
                  </a:lnTo>
                  <a:lnTo>
                    <a:pt x="226" y="374"/>
                  </a:lnTo>
                  <a:lnTo>
                    <a:pt x="210" y="390"/>
                  </a:lnTo>
                  <a:lnTo>
                    <a:pt x="196" y="390"/>
                  </a:lnTo>
                  <a:lnTo>
                    <a:pt x="176" y="370"/>
                  </a:lnTo>
                  <a:lnTo>
                    <a:pt x="176" y="326"/>
                  </a:lnTo>
                  <a:lnTo>
                    <a:pt x="260" y="242"/>
                  </a:lnTo>
                  <a:lnTo>
                    <a:pt x="260" y="220"/>
                  </a:lnTo>
                  <a:lnTo>
                    <a:pt x="284" y="220"/>
                  </a:lnTo>
                  <a:lnTo>
                    <a:pt x="334" y="170"/>
                  </a:lnTo>
                  <a:lnTo>
                    <a:pt x="384" y="170"/>
                  </a:lnTo>
                  <a:lnTo>
                    <a:pt x="434" y="220"/>
                  </a:lnTo>
                  <a:lnTo>
                    <a:pt x="600" y="220"/>
                  </a:lnTo>
                  <a:lnTo>
                    <a:pt x="618" y="202"/>
                  </a:lnTo>
                  <a:lnTo>
                    <a:pt x="618" y="186"/>
                  </a:lnTo>
                  <a:lnTo>
                    <a:pt x="570" y="186"/>
                  </a:lnTo>
                  <a:lnTo>
                    <a:pt x="570" y="140"/>
                  </a:lnTo>
                  <a:lnTo>
                    <a:pt x="610" y="100"/>
                  </a:lnTo>
                  <a:lnTo>
                    <a:pt x="636" y="100"/>
                  </a:lnTo>
                  <a:lnTo>
                    <a:pt x="636" y="80"/>
                  </a:lnTo>
                  <a:lnTo>
                    <a:pt x="688" y="80"/>
                  </a:lnTo>
                  <a:lnTo>
                    <a:pt x="688" y="112"/>
                  </a:lnTo>
                  <a:lnTo>
                    <a:pt x="652" y="112"/>
                  </a:lnTo>
                  <a:lnTo>
                    <a:pt x="612" y="152"/>
                  </a:lnTo>
                  <a:lnTo>
                    <a:pt x="612" y="174"/>
                  </a:lnTo>
                  <a:lnTo>
                    <a:pt x="636" y="174"/>
                  </a:lnTo>
                  <a:lnTo>
                    <a:pt x="636" y="182"/>
                  </a:lnTo>
                  <a:lnTo>
                    <a:pt x="684" y="182"/>
                  </a:lnTo>
                  <a:lnTo>
                    <a:pt x="684" y="148"/>
                  </a:lnTo>
                  <a:lnTo>
                    <a:pt x="774" y="148"/>
                  </a:lnTo>
                  <a:lnTo>
                    <a:pt x="826" y="96"/>
                  </a:lnTo>
                  <a:lnTo>
                    <a:pt x="882" y="96"/>
                  </a:lnTo>
                  <a:lnTo>
                    <a:pt x="882" y="76"/>
                  </a:lnTo>
                  <a:lnTo>
                    <a:pt x="932" y="76"/>
                  </a:lnTo>
                  <a:lnTo>
                    <a:pt x="932" y="52"/>
                  </a:lnTo>
                  <a:lnTo>
                    <a:pt x="832" y="52"/>
                  </a:lnTo>
                  <a:lnTo>
                    <a:pt x="832" y="36"/>
                  </a:lnTo>
                  <a:lnTo>
                    <a:pt x="868" y="0"/>
                  </a:lnTo>
                  <a:lnTo>
                    <a:pt x="900" y="0"/>
                  </a:lnTo>
                  <a:lnTo>
                    <a:pt x="928" y="28"/>
                  </a:lnTo>
                  <a:lnTo>
                    <a:pt x="982" y="28"/>
                  </a:lnTo>
                  <a:lnTo>
                    <a:pt x="1030" y="76"/>
                  </a:lnTo>
                  <a:lnTo>
                    <a:pt x="1054" y="76"/>
                  </a:lnTo>
                  <a:lnTo>
                    <a:pt x="1054" y="112"/>
                  </a:lnTo>
                  <a:lnTo>
                    <a:pt x="1082" y="112"/>
                  </a:lnTo>
                  <a:lnTo>
                    <a:pt x="1104" y="134"/>
                  </a:lnTo>
                  <a:lnTo>
                    <a:pt x="1178" y="134"/>
                  </a:lnTo>
                  <a:lnTo>
                    <a:pt x="1178" y="164"/>
                  </a:lnTo>
                  <a:lnTo>
                    <a:pt x="1268" y="164"/>
                  </a:lnTo>
                  <a:lnTo>
                    <a:pt x="1268" y="122"/>
                  </a:lnTo>
                  <a:lnTo>
                    <a:pt x="1236" y="90"/>
                  </a:lnTo>
                  <a:lnTo>
                    <a:pt x="1236" y="74"/>
                  </a:lnTo>
                  <a:lnTo>
                    <a:pt x="1274" y="74"/>
                  </a:lnTo>
                  <a:lnTo>
                    <a:pt x="1298" y="98"/>
                  </a:lnTo>
                  <a:lnTo>
                    <a:pt x="1314" y="98"/>
                  </a:lnTo>
                  <a:lnTo>
                    <a:pt x="1314" y="148"/>
                  </a:lnTo>
                  <a:lnTo>
                    <a:pt x="1360" y="148"/>
                  </a:lnTo>
                  <a:lnTo>
                    <a:pt x="1378" y="168"/>
                  </a:lnTo>
                  <a:lnTo>
                    <a:pt x="1454" y="168"/>
                  </a:lnTo>
                  <a:lnTo>
                    <a:pt x="1484" y="198"/>
                  </a:lnTo>
                  <a:lnTo>
                    <a:pt x="1610" y="198"/>
                  </a:lnTo>
                  <a:lnTo>
                    <a:pt x="1630" y="218"/>
                  </a:lnTo>
                  <a:lnTo>
                    <a:pt x="1630" y="252"/>
                  </a:lnTo>
                  <a:lnTo>
                    <a:pt x="1672" y="294"/>
                  </a:lnTo>
                  <a:lnTo>
                    <a:pt x="1626" y="294"/>
                  </a:lnTo>
                  <a:lnTo>
                    <a:pt x="1626" y="332"/>
                  </a:lnTo>
                  <a:lnTo>
                    <a:pt x="1566" y="332"/>
                  </a:lnTo>
                  <a:lnTo>
                    <a:pt x="1566" y="374"/>
                  </a:lnTo>
                  <a:lnTo>
                    <a:pt x="1548" y="390"/>
                  </a:lnTo>
                  <a:lnTo>
                    <a:pt x="1548" y="430"/>
                  </a:lnTo>
                  <a:lnTo>
                    <a:pt x="1528" y="450"/>
                  </a:lnTo>
                  <a:lnTo>
                    <a:pt x="1508" y="430"/>
                  </a:lnTo>
                  <a:lnTo>
                    <a:pt x="1508" y="338"/>
                  </a:lnTo>
                  <a:lnTo>
                    <a:pt x="1490" y="320"/>
                  </a:lnTo>
                  <a:lnTo>
                    <a:pt x="1462" y="320"/>
                  </a:lnTo>
                  <a:lnTo>
                    <a:pt x="1482" y="342"/>
                  </a:lnTo>
                  <a:lnTo>
                    <a:pt x="1482" y="364"/>
                  </a:lnTo>
                  <a:lnTo>
                    <a:pt x="1426" y="364"/>
                  </a:lnTo>
                  <a:lnTo>
                    <a:pt x="1402" y="340"/>
                  </a:lnTo>
                  <a:lnTo>
                    <a:pt x="1370" y="340"/>
                  </a:lnTo>
                  <a:lnTo>
                    <a:pt x="1316" y="394"/>
                  </a:lnTo>
                  <a:lnTo>
                    <a:pt x="1354" y="434"/>
                  </a:lnTo>
                  <a:lnTo>
                    <a:pt x="1398" y="434"/>
                  </a:lnTo>
                  <a:lnTo>
                    <a:pt x="1438" y="474"/>
                  </a:lnTo>
                  <a:lnTo>
                    <a:pt x="1438" y="520"/>
                  </a:lnTo>
                  <a:lnTo>
                    <a:pt x="1404" y="520"/>
                  </a:lnTo>
                  <a:lnTo>
                    <a:pt x="1404" y="478"/>
                  </a:lnTo>
                  <a:lnTo>
                    <a:pt x="1378" y="478"/>
                  </a:lnTo>
                  <a:lnTo>
                    <a:pt x="1378" y="524"/>
                  </a:lnTo>
                  <a:lnTo>
                    <a:pt x="1342" y="560"/>
                  </a:lnTo>
                  <a:lnTo>
                    <a:pt x="1306" y="560"/>
                  </a:lnTo>
                  <a:lnTo>
                    <a:pt x="1274" y="592"/>
                  </a:lnTo>
                  <a:lnTo>
                    <a:pt x="1274" y="616"/>
                  </a:lnTo>
                  <a:lnTo>
                    <a:pt x="1316" y="616"/>
                  </a:lnTo>
                  <a:lnTo>
                    <a:pt x="1316" y="658"/>
                  </a:lnTo>
                  <a:lnTo>
                    <a:pt x="1292" y="658"/>
                  </a:lnTo>
                  <a:lnTo>
                    <a:pt x="1232" y="598"/>
                  </a:lnTo>
                  <a:lnTo>
                    <a:pt x="1216" y="598"/>
                  </a:lnTo>
                  <a:lnTo>
                    <a:pt x="1178" y="634"/>
                  </a:lnTo>
                  <a:lnTo>
                    <a:pt x="1226" y="680"/>
                  </a:lnTo>
                  <a:lnTo>
                    <a:pt x="1226" y="704"/>
                  </a:lnTo>
                  <a:lnTo>
                    <a:pt x="1244" y="724"/>
                  </a:lnTo>
                  <a:lnTo>
                    <a:pt x="1244" y="778"/>
                  </a:lnTo>
                  <a:lnTo>
                    <a:pt x="1210" y="812"/>
                  </a:lnTo>
                  <a:lnTo>
                    <a:pt x="1190" y="812"/>
                  </a:lnTo>
                  <a:lnTo>
                    <a:pt x="1190" y="836"/>
                  </a:lnTo>
                  <a:lnTo>
                    <a:pt x="1142" y="836"/>
                  </a:lnTo>
                  <a:lnTo>
                    <a:pt x="1116" y="862"/>
                  </a:lnTo>
                  <a:lnTo>
                    <a:pt x="1154" y="902"/>
                  </a:lnTo>
                  <a:lnTo>
                    <a:pt x="1154" y="948"/>
                  </a:lnTo>
                  <a:lnTo>
                    <a:pt x="1096" y="948"/>
                  </a:lnTo>
                  <a:lnTo>
                    <a:pt x="1096" y="954"/>
                  </a:lnTo>
                  <a:lnTo>
                    <a:pt x="1072" y="954"/>
                  </a:lnTo>
                  <a:lnTo>
                    <a:pt x="1072" y="972"/>
                  </a:lnTo>
                  <a:lnTo>
                    <a:pt x="1110" y="1010"/>
                  </a:lnTo>
                  <a:lnTo>
                    <a:pt x="1110" y="1058"/>
                  </a:lnTo>
                  <a:lnTo>
                    <a:pt x="1076" y="1024"/>
                  </a:lnTo>
                  <a:lnTo>
                    <a:pt x="1076" y="1000"/>
                  </a:lnTo>
                  <a:lnTo>
                    <a:pt x="1056" y="980"/>
                  </a:lnTo>
                  <a:lnTo>
                    <a:pt x="1056" y="890"/>
                  </a:lnTo>
                  <a:lnTo>
                    <a:pt x="982" y="814"/>
                  </a:lnTo>
                  <a:lnTo>
                    <a:pt x="968" y="814"/>
                  </a:lnTo>
                  <a:lnTo>
                    <a:pt x="922" y="862"/>
                  </a:lnTo>
                  <a:lnTo>
                    <a:pt x="922" y="882"/>
                  </a:lnTo>
                  <a:lnTo>
                    <a:pt x="894" y="910"/>
                  </a:lnTo>
                  <a:lnTo>
                    <a:pt x="894" y="958"/>
                  </a:lnTo>
                  <a:lnTo>
                    <a:pt x="862" y="958"/>
                  </a:lnTo>
                  <a:lnTo>
                    <a:pt x="846" y="942"/>
                  </a:lnTo>
                  <a:lnTo>
                    <a:pt x="846" y="918"/>
                  </a:lnTo>
                  <a:lnTo>
                    <a:pt x="826" y="896"/>
                  </a:lnTo>
                  <a:lnTo>
                    <a:pt x="826" y="846"/>
                  </a:lnTo>
                  <a:lnTo>
                    <a:pt x="778" y="798"/>
                  </a:lnTo>
                  <a:lnTo>
                    <a:pt x="674" y="798"/>
                  </a:lnTo>
                  <a:lnTo>
                    <a:pt x="650" y="776"/>
                  </a:lnTo>
                  <a:lnTo>
                    <a:pt x="634" y="776"/>
                  </a:lnTo>
                  <a:lnTo>
                    <a:pt x="610" y="750"/>
                  </a:lnTo>
                  <a:lnTo>
                    <a:pt x="580" y="750"/>
                  </a:lnTo>
                  <a:lnTo>
                    <a:pt x="652" y="822"/>
                  </a:lnTo>
                  <a:lnTo>
                    <a:pt x="704" y="822"/>
                  </a:lnTo>
                  <a:lnTo>
                    <a:pt x="664" y="862"/>
                  </a:lnTo>
                  <a:lnTo>
                    <a:pt x="664" y="884"/>
                  </a:lnTo>
                  <a:lnTo>
                    <a:pt x="638" y="884"/>
                  </a:lnTo>
                  <a:lnTo>
                    <a:pt x="614" y="906"/>
                  </a:lnTo>
                  <a:lnTo>
                    <a:pt x="574" y="906"/>
                  </a:lnTo>
                  <a:lnTo>
                    <a:pt x="538" y="870"/>
                  </a:lnTo>
                  <a:lnTo>
                    <a:pt x="538" y="854"/>
                  </a:lnTo>
                  <a:lnTo>
                    <a:pt x="504" y="820"/>
                  </a:lnTo>
                  <a:lnTo>
                    <a:pt x="504" y="790"/>
                  </a:lnTo>
                  <a:lnTo>
                    <a:pt x="478" y="766"/>
                  </a:lnTo>
                  <a:lnTo>
                    <a:pt x="444" y="766"/>
                  </a:lnTo>
                  <a:lnTo>
                    <a:pt x="478" y="798"/>
                  </a:lnTo>
                  <a:lnTo>
                    <a:pt x="478" y="836"/>
                  </a:lnTo>
                  <a:lnTo>
                    <a:pt x="508" y="866"/>
                  </a:lnTo>
                  <a:lnTo>
                    <a:pt x="508" y="900"/>
                  </a:lnTo>
                  <a:lnTo>
                    <a:pt x="540" y="932"/>
                  </a:lnTo>
                  <a:lnTo>
                    <a:pt x="626" y="932"/>
                  </a:lnTo>
                  <a:lnTo>
                    <a:pt x="626" y="992"/>
                  </a:lnTo>
                  <a:lnTo>
                    <a:pt x="572" y="1046"/>
                  </a:lnTo>
                  <a:lnTo>
                    <a:pt x="572" y="1066"/>
                  </a:lnTo>
                  <a:lnTo>
                    <a:pt x="552" y="1086"/>
                  </a:lnTo>
                  <a:lnTo>
                    <a:pt x="518" y="1086"/>
                  </a:lnTo>
                  <a:lnTo>
                    <a:pt x="518" y="1152"/>
                  </a:lnTo>
                  <a:lnTo>
                    <a:pt x="538" y="1174"/>
                  </a:lnTo>
                  <a:lnTo>
                    <a:pt x="538" y="1236"/>
                  </a:lnTo>
                  <a:lnTo>
                    <a:pt x="506" y="1236"/>
                  </a:lnTo>
                  <a:lnTo>
                    <a:pt x="482" y="1260"/>
                  </a:lnTo>
                  <a:lnTo>
                    <a:pt x="482" y="1334"/>
                  </a:lnTo>
                  <a:lnTo>
                    <a:pt x="456" y="1358"/>
                  </a:lnTo>
                  <a:lnTo>
                    <a:pt x="456" y="1376"/>
                  </a:lnTo>
                  <a:lnTo>
                    <a:pt x="408" y="1426"/>
                  </a:lnTo>
                  <a:lnTo>
                    <a:pt x="408" y="1442"/>
                  </a:lnTo>
                  <a:lnTo>
                    <a:pt x="342" y="1442"/>
                  </a:lnTo>
                  <a:lnTo>
                    <a:pt x="342" y="1416"/>
                  </a:lnTo>
                  <a:lnTo>
                    <a:pt x="306" y="1380"/>
                  </a:lnTo>
                  <a:lnTo>
                    <a:pt x="306" y="1354"/>
                  </a:lnTo>
                  <a:lnTo>
                    <a:pt x="284" y="1332"/>
                  </a:lnTo>
                  <a:lnTo>
                    <a:pt x="284" y="1304"/>
                  </a:lnTo>
                  <a:lnTo>
                    <a:pt x="254" y="1274"/>
                  </a:lnTo>
                  <a:lnTo>
                    <a:pt x="254" y="1208"/>
                  </a:lnTo>
                  <a:lnTo>
                    <a:pt x="278" y="1186"/>
                  </a:lnTo>
                  <a:lnTo>
                    <a:pt x="278" y="1130"/>
                  </a:lnTo>
                  <a:lnTo>
                    <a:pt x="246" y="1098"/>
                  </a:lnTo>
                  <a:lnTo>
                    <a:pt x="246" y="1034"/>
                  </a:lnTo>
                  <a:lnTo>
                    <a:pt x="202" y="990"/>
                  </a:lnTo>
                  <a:lnTo>
                    <a:pt x="162" y="990"/>
                  </a:lnTo>
                  <a:lnTo>
                    <a:pt x="138" y="1014"/>
                  </a:lnTo>
                  <a:lnTo>
                    <a:pt x="70" y="1014"/>
                  </a:lnTo>
                  <a:lnTo>
                    <a:pt x="0" y="944"/>
                  </a:lnTo>
                  <a:lnTo>
                    <a:pt x="0" y="802"/>
                  </a:lnTo>
                  <a:lnTo>
                    <a:pt x="62" y="742"/>
                  </a:lnTo>
                  <a:lnTo>
                    <a:pt x="62" y="716"/>
                  </a:lnTo>
                  <a:lnTo>
                    <a:pt x="94" y="682"/>
                  </a:lnTo>
                  <a:lnTo>
                    <a:pt x="142" y="682"/>
                  </a:lnTo>
                  <a:lnTo>
                    <a:pt x="168" y="658"/>
                  </a:lnTo>
                  <a:lnTo>
                    <a:pt x="224" y="658"/>
                  </a:lnTo>
                  <a:lnTo>
                    <a:pt x="240" y="674"/>
                  </a:lnTo>
                  <a:lnTo>
                    <a:pt x="240" y="692"/>
                  </a:lnTo>
                  <a:lnTo>
                    <a:pt x="254" y="704"/>
                  </a:lnTo>
                  <a:lnTo>
                    <a:pt x="280" y="704"/>
                  </a:lnTo>
                  <a:lnTo>
                    <a:pt x="306" y="730"/>
                  </a:lnTo>
                  <a:lnTo>
                    <a:pt x="334" y="730"/>
                  </a:lnTo>
                  <a:lnTo>
                    <a:pt x="334" y="702"/>
                  </a:lnTo>
                  <a:lnTo>
                    <a:pt x="372" y="702"/>
                  </a:lnTo>
                  <a:lnTo>
                    <a:pt x="390" y="718"/>
                  </a:lnTo>
                  <a:lnTo>
                    <a:pt x="452" y="718"/>
                  </a:lnTo>
                  <a:lnTo>
                    <a:pt x="474" y="694"/>
                  </a:lnTo>
                  <a:lnTo>
                    <a:pt x="474" y="660"/>
                  </a:lnTo>
                  <a:lnTo>
                    <a:pt x="410" y="660"/>
                  </a:lnTo>
                  <a:lnTo>
                    <a:pt x="382" y="632"/>
                  </a:lnTo>
                  <a:lnTo>
                    <a:pt x="382" y="618"/>
                  </a:lnTo>
                  <a:lnTo>
                    <a:pt x="416" y="618"/>
                  </a:lnTo>
                  <a:lnTo>
                    <a:pt x="442" y="594"/>
                  </a:lnTo>
                  <a:lnTo>
                    <a:pt x="462" y="594"/>
                  </a:lnTo>
                  <a:lnTo>
                    <a:pt x="474" y="606"/>
                  </a:lnTo>
                  <a:lnTo>
                    <a:pt x="520" y="606"/>
                  </a:lnTo>
                  <a:lnTo>
                    <a:pt x="520" y="588"/>
                  </a:lnTo>
                  <a:lnTo>
                    <a:pt x="496" y="564"/>
                  </a:lnTo>
                  <a:lnTo>
                    <a:pt x="482" y="564"/>
                  </a:lnTo>
                  <a:lnTo>
                    <a:pt x="482" y="522"/>
                  </a:lnTo>
                  <a:lnTo>
                    <a:pt x="454" y="550"/>
                  </a:lnTo>
                  <a:lnTo>
                    <a:pt x="454" y="560"/>
                  </a:lnTo>
                  <a:lnTo>
                    <a:pt x="438" y="560"/>
                  </a:lnTo>
                  <a:lnTo>
                    <a:pt x="438" y="536"/>
                  </a:lnTo>
                  <a:lnTo>
                    <a:pt x="416" y="536"/>
                  </a:lnTo>
                  <a:lnTo>
                    <a:pt x="394" y="558"/>
                  </a:lnTo>
                  <a:lnTo>
                    <a:pt x="394" y="608"/>
                  </a:lnTo>
                  <a:lnTo>
                    <a:pt x="358" y="608"/>
                  </a:lnTo>
                  <a:lnTo>
                    <a:pt x="350" y="618"/>
                  </a:lnTo>
                  <a:lnTo>
                    <a:pt x="366" y="634"/>
                  </a:lnTo>
                  <a:lnTo>
                    <a:pt x="366" y="660"/>
                  </a:lnTo>
                  <a:lnTo>
                    <a:pt x="344" y="660"/>
                  </a:lnTo>
                  <a:lnTo>
                    <a:pt x="344" y="640"/>
                  </a:lnTo>
                  <a:lnTo>
                    <a:pt x="322" y="618"/>
                  </a:lnTo>
                  <a:lnTo>
                    <a:pt x="322" y="586"/>
                  </a:lnTo>
                  <a:lnTo>
                    <a:pt x="310" y="574"/>
                  </a:lnTo>
                  <a:lnTo>
                    <a:pt x="298" y="574"/>
                  </a:lnTo>
                  <a:lnTo>
                    <a:pt x="268" y="542"/>
                  </a:lnTo>
                  <a:lnTo>
                    <a:pt x="252" y="558"/>
                  </a:lnTo>
                  <a:lnTo>
                    <a:pt x="300" y="606"/>
                  </a:lnTo>
                  <a:lnTo>
                    <a:pt x="308" y="606"/>
                  </a:lnTo>
                  <a:lnTo>
                    <a:pt x="308" y="626"/>
                  </a:lnTo>
                  <a:lnTo>
                    <a:pt x="298" y="626"/>
                  </a:lnTo>
                  <a:lnTo>
                    <a:pt x="298" y="638"/>
                  </a:lnTo>
                  <a:lnTo>
                    <a:pt x="284" y="638"/>
                  </a:lnTo>
                  <a:lnTo>
                    <a:pt x="284" y="622"/>
                  </a:lnTo>
                  <a:lnTo>
                    <a:pt x="228" y="564"/>
                  </a:lnTo>
                  <a:lnTo>
                    <a:pt x="202" y="564"/>
                  </a:lnTo>
                  <a:lnTo>
                    <a:pt x="188" y="580"/>
                  </a:lnTo>
                  <a:lnTo>
                    <a:pt x="162" y="580"/>
                  </a:lnTo>
                  <a:lnTo>
                    <a:pt x="162" y="592"/>
                  </a:lnTo>
                  <a:lnTo>
                    <a:pt x="140" y="614"/>
                  </a:lnTo>
                  <a:lnTo>
                    <a:pt x="140" y="640"/>
                  </a:lnTo>
                  <a:lnTo>
                    <a:pt x="124" y="656"/>
                  </a:lnTo>
                  <a:lnTo>
                    <a:pt x="66" y="656"/>
                  </a:lnTo>
                  <a:lnTo>
                    <a:pt x="66" y="590"/>
                  </a:lnTo>
                  <a:lnTo>
                    <a:pt x="82" y="574"/>
                  </a:lnTo>
                  <a:lnTo>
                    <a:pt x="136" y="574"/>
                  </a:lnTo>
                  <a:lnTo>
                    <a:pt x="136" y="540"/>
                  </a:lnTo>
                  <a:lnTo>
                    <a:pt x="118" y="524"/>
                  </a:lnTo>
                  <a:lnTo>
                    <a:pt x="118" y="508"/>
                  </a:lnTo>
                  <a:lnTo>
                    <a:pt x="144" y="508"/>
                  </a:lnTo>
                  <a:lnTo>
                    <a:pt x="204" y="448"/>
                  </a:lnTo>
                  <a:lnTo>
                    <a:pt x="204" y="412"/>
                  </a:lnTo>
                  <a:lnTo>
                    <a:pt x="224" y="412"/>
                  </a:lnTo>
                  <a:lnTo>
                    <a:pt x="224" y="446"/>
                  </a:lnTo>
                  <a:lnTo>
                    <a:pt x="272" y="446"/>
                  </a:lnTo>
                  <a:lnTo>
                    <a:pt x="282" y="436"/>
                  </a:lnTo>
                  <a:lnTo>
                    <a:pt x="306" y="436"/>
                  </a:lnTo>
                  <a:lnTo>
                    <a:pt x="320" y="422"/>
                  </a:lnTo>
                  <a:lnTo>
                    <a:pt x="320" y="398"/>
                  </a:lnTo>
                  <a:lnTo>
                    <a:pt x="336" y="398"/>
                  </a:lnTo>
                  <a:lnTo>
                    <a:pt x="336" y="370"/>
                  </a:lnTo>
                  <a:lnTo>
                    <a:pt x="372" y="370"/>
                  </a:lnTo>
                  <a:lnTo>
                    <a:pt x="372" y="352"/>
                  </a:lnTo>
                  <a:lnTo>
                    <a:pt x="314" y="352"/>
                  </a:lnTo>
                  <a:lnTo>
                    <a:pt x="314" y="318"/>
                  </a:lnTo>
                  <a:lnTo>
                    <a:pt x="346" y="286"/>
                  </a:lnTo>
                  <a:lnTo>
                    <a:pt x="346" y="266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09" name="Rectangle 10"/>
            <p:cNvSpPr>
              <a:spLocks noChangeArrowheads="1"/>
            </p:cNvSpPr>
            <p:nvPr/>
          </p:nvSpPr>
          <p:spPr bwMode="auto">
            <a:xfrm>
              <a:off x="3508" y="1240"/>
              <a:ext cx="34" cy="34"/>
            </a:xfrm>
            <a:prstGeom prst="rect">
              <a:avLst/>
            </a:prstGeom>
            <a:solidFill>
              <a:srgbClr val="0066CC">
                <a:alpha val="7294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10" name="Freeform 11"/>
            <p:cNvSpPr>
              <a:spLocks/>
            </p:cNvSpPr>
            <p:nvPr/>
          </p:nvSpPr>
          <p:spPr bwMode="auto">
            <a:xfrm>
              <a:off x="4036" y="1848"/>
              <a:ext cx="98" cy="112"/>
            </a:xfrm>
            <a:custGeom>
              <a:avLst/>
              <a:gdLst>
                <a:gd name="T0" fmla="*/ 0 w 98"/>
                <a:gd name="T1" fmla="*/ 78 h 112"/>
                <a:gd name="T2" fmla="*/ 0 w 98"/>
                <a:gd name="T3" fmla="*/ 94 h 112"/>
                <a:gd name="T4" fmla="*/ 16 w 98"/>
                <a:gd name="T5" fmla="*/ 112 h 112"/>
                <a:gd name="T6" fmla="*/ 42 w 98"/>
                <a:gd name="T7" fmla="*/ 112 h 112"/>
                <a:gd name="T8" fmla="*/ 64 w 98"/>
                <a:gd name="T9" fmla="*/ 88 h 112"/>
                <a:gd name="T10" fmla="*/ 64 w 98"/>
                <a:gd name="T11" fmla="*/ 72 h 112"/>
                <a:gd name="T12" fmla="*/ 98 w 98"/>
                <a:gd name="T13" fmla="*/ 72 h 112"/>
                <a:gd name="T14" fmla="*/ 98 w 98"/>
                <a:gd name="T15" fmla="*/ 0 h 112"/>
                <a:gd name="T16" fmla="*/ 76 w 98"/>
                <a:gd name="T17" fmla="*/ 0 h 112"/>
                <a:gd name="T18" fmla="*/ 76 w 98"/>
                <a:gd name="T19" fmla="*/ 48 h 112"/>
                <a:gd name="T20" fmla="*/ 46 w 98"/>
                <a:gd name="T21" fmla="*/ 48 h 112"/>
                <a:gd name="T22" fmla="*/ 16 w 98"/>
                <a:gd name="T23" fmla="*/ 78 h 112"/>
                <a:gd name="T24" fmla="*/ 0 w 98"/>
                <a:gd name="T25" fmla="*/ 78 h 1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112"/>
                <a:gd name="T41" fmla="*/ 98 w 98"/>
                <a:gd name="T42" fmla="*/ 112 h 1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112">
                  <a:moveTo>
                    <a:pt x="0" y="78"/>
                  </a:moveTo>
                  <a:lnTo>
                    <a:pt x="0" y="94"/>
                  </a:lnTo>
                  <a:lnTo>
                    <a:pt x="16" y="112"/>
                  </a:lnTo>
                  <a:lnTo>
                    <a:pt x="42" y="112"/>
                  </a:lnTo>
                  <a:lnTo>
                    <a:pt x="64" y="88"/>
                  </a:lnTo>
                  <a:lnTo>
                    <a:pt x="64" y="72"/>
                  </a:lnTo>
                  <a:lnTo>
                    <a:pt x="98" y="72"/>
                  </a:lnTo>
                  <a:lnTo>
                    <a:pt x="98" y="0"/>
                  </a:lnTo>
                  <a:lnTo>
                    <a:pt x="76" y="0"/>
                  </a:lnTo>
                  <a:lnTo>
                    <a:pt x="76" y="48"/>
                  </a:lnTo>
                  <a:lnTo>
                    <a:pt x="46" y="48"/>
                  </a:lnTo>
                  <a:lnTo>
                    <a:pt x="16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11" name="Freeform 12"/>
            <p:cNvSpPr>
              <a:spLocks/>
            </p:cNvSpPr>
            <p:nvPr/>
          </p:nvSpPr>
          <p:spPr bwMode="auto">
            <a:xfrm>
              <a:off x="3724" y="2270"/>
              <a:ext cx="104" cy="106"/>
            </a:xfrm>
            <a:custGeom>
              <a:avLst/>
              <a:gdLst>
                <a:gd name="T0" fmla="*/ 0 w 104"/>
                <a:gd name="T1" fmla="*/ 0 h 106"/>
                <a:gd name="T2" fmla="*/ 16 w 104"/>
                <a:gd name="T3" fmla="*/ 0 h 106"/>
                <a:gd name="T4" fmla="*/ 72 w 104"/>
                <a:gd name="T5" fmla="*/ 58 h 106"/>
                <a:gd name="T6" fmla="*/ 80 w 104"/>
                <a:gd name="T7" fmla="*/ 58 h 106"/>
                <a:gd name="T8" fmla="*/ 104 w 104"/>
                <a:gd name="T9" fmla="*/ 80 h 106"/>
                <a:gd name="T10" fmla="*/ 104 w 104"/>
                <a:gd name="T11" fmla="*/ 106 h 106"/>
                <a:gd name="T12" fmla="*/ 74 w 104"/>
                <a:gd name="T13" fmla="*/ 106 h 106"/>
                <a:gd name="T14" fmla="*/ 46 w 104"/>
                <a:gd name="T15" fmla="*/ 80 h 106"/>
                <a:gd name="T16" fmla="*/ 46 w 104"/>
                <a:gd name="T17" fmla="*/ 60 h 106"/>
                <a:gd name="T18" fmla="*/ 14 w 104"/>
                <a:gd name="T19" fmla="*/ 28 h 106"/>
                <a:gd name="T20" fmla="*/ 20 w 104"/>
                <a:gd name="T21" fmla="*/ 22 h 106"/>
                <a:gd name="T22" fmla="*/ 0 w 104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106"/>
                <a:gd name="T38" fmla="*/ 104 w 104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106">
                  <a:moveTo>
                    <a:pt x="0" y="0"/>
                  </a:moveTo>
                  <a:lnTo>
                    <a:pt x="16" y="0"/>
                  </a:lnTo>
                  <a:lnTo>
                    <a:pt x="72" y="58"/>
                  </a:lnTo>
                  <a:lnTo>
                    <a:pt x="80" y="58"/>
                  </a:lnTo>
                  <a:lnTo>
                    <a:pt x="104" y="80"/>
                  </a:lnTo>
                  <a:lnTo>
                    <a:pt x="104" y="106"/>
                  </a:lnTo>
                  <a:lnTo>
                    <a:pt x="74" y="106"/>
                  </a:lnTo>
                  <a:lnTo>
                    <a:pt x="46" y="80"/>
                  </a:lnTo>
                  <a:lnTo>
                    <a:pt x="46" y="60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12" name="Rectangle 13"/>
            <p:cNvSpPr>
              <a:spLocks noChangeArrowheads="1"/>
            </p:cNvSpPr>
            <p:nvPr/>
          </p:nvSpPr>
          <p:spPr bwMode="auto">
            <a:xfrm>
              <a:off x="3588" y="2230"/>
              <a:ext cx="18" cy="20"/>
            </a:xfrm>
            <a:prstGeom prst="rect">
              <a:avLst/>
            </a:prstGeom>
            <a:solidFill>
              <a:srgbClr val="0066CC">
                <a:alpha val="7294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13" name="Rectangle 14"/>
            <p:cNvSpPr>
              <a:spLocks noChangeArrowheads="1"/>
            </p:cNvSpPr>
            <p:nvPr/>
          </p:nvSpPr>
          <p:spPr bwMode="auto">
            <a:xfrm>
              <a:off x="3840" y="2364"/>
              <a:ext cx="24" cy="16"/>
            </a:xfrm>
            <a:prstGeom prst="rect">
              <a:avLst/>
            </a:prstGeom>
            <a:solidFill>
              <a:srgbClr val="0066CC">
                <a:alpha val="7294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14" name="Rectangle 15"/>
            <p:cNvSpPr>
              <a:spLocks noChangeArrowheads="1"/>
            </p:cNvSpPr>
            <p:nvPr/>
          </p:nvSpPr>
          <p:spPr bwMode="auto">
            <a:xfrm>
              <a:off x="3878" y="2372"/>
              <a:ext cx="28" cy="18"/>
            </a:xfrm>
            <a:prstGeom prst="rect">
              <a:avLst/>
            </a:prstGeom>
            <a:solidFill>
              <a:srgbClr val="0066CC">
                <a:alpha val="7294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15" name="Rectangle 16"/>
            <p:cNvSpPr>
              <a:spLocks noChangeArrowheads="1"/>
            </p:cNvSpPr>
            <p:nvPr/>
          </p:nvSpPr>
          <p:spPr bwMode="auto">
            <a:xfrm>
              <a:off x="3994" y="2222"/>
              <a:ext cx="40" cy="14"/>
            </a:xfrm>
            <a:prstGeom prst="rect">
              <a:avLst/>
            </a:prstGeom>
            <a:solidFill>
              <a:srgbClr val="0066CC">
                <a:alpha val="7294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16" name="Rectangle 17"/>
            <p:cNvSpPr>
              <a:spLocks noChangeArrowheads="1"/>
            </p:cNvSpPr>
            <p:nvPr/>
          </p:nvSpPr>
          <p:spPr bwMode="auto">
            <a:xfrm>
              <a:off x="4098" y="2302"/>
              <a:ext cx="38" cy="18"/>
            </a:xfrm>
            <a:prstGeom prst="rect">
              <a:avLst/>
            </a:prstGeom>
            <a:solidFill>
              <a:srgbClr val="0066CC">
                <a:alpha val="7294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17" name="Rectangle 18"/>
            <p:cNvSpPr>
              <a:spLocks noChangeArrowheads="1"/>
            </p:cNvSpPr>
            <p:nvPr/>
          </p:nvSpPr>
          <p:spPr bwMode="auto">
            <a:xfrm>
              <a:off x="4048" y="2336"/>
              <a:ext cx="36" cy="10"/>
            </a:xfrm>
            <a:prstGeom prst="rect">
              <a:avLst/>
            </a:prstGeom>
            <a:solidFill>
              <a:srgbClr val="0066CC">
                <a:alpha val="7294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18" name="Freeform 19"/>
            <p:cNvSpPr>
              <a:spLocks/>
            </p:cNvSpPr>
            <p:nvPr/>
          </p:nvSpPr>
          <p:spPr bwMode="auto">
            <a:xfrm>
              <a:off x="3886" y="2246"/>
              <a:ext cx="86" cy="80"/>
            </a:xfrm>
            <a:custGeom>
              <a:avLst/>
              <a:gdLst>
                <a:gd name="T0" fmla="*/ 0 w 86"/>
                <a:gd name="T1" fmla="*/ 16 h 80"/>
                <a:gd name="T2" fmla="*/ 0 w 86"/>
                <a:gd name="T3" fmla="*/ 50 h 80"/>
                <a:gd name="T4" fmla="*/ 32 w 86"/>
                <a:gd name="T5" fmla="*/ 80 h 80"/>
                <a:gd name="T6" fmla="*/ 62 w 86"/>
                <a:gd name="T7" fmla="*/ 80 h 80"/>
                <a:gd name="T8" fmla="*/ 62 w 86"/>
                <a:gd name="T9" fmla="*/ 38 h 80"/>
                <a:gd name="T10" fmla="*/ 86 w 86"/>
                <a:gd name="T11" fmla="*/ 38 h 80"/>
                <a:gd name="T12" fmla="*/ 86 w 86"/>
                <a:gd name="T13" fmla="*/ 0 h 80"/>
                <a:gd name="T14" fmla="*/ 44 w 86"/>
                <a:gd name="T15" fmla="*/ 0 h 80"/>
                <a:gd name="T16" fmla="*/ 28 w 86"/>
                <a:gd name="T17" fmla="*/ 16 h 80"/>
                <a:gd name="T18" fmla="*/ 0 w 86"/>
                <a:gd name="T19" fmla="*/ 16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"/>
                <a:gd name="T31" fmla="*/ 0 h 80"/>
                <a:gd name="T32" fmla="*/ 86 w 86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" h="80">
                  <a:moveTo>
                    <a:pt x="0" y="16"/>
                  </a:moveTo>
                  <a:lnTo>
                    <a:pt x="0" y="5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38"/>
                  </a:lnTo>
                  <a:lnTo>
                    <a:pt x="86" y="38"/>
                  </a:lnTo>
                  <a:lnTo>
                    <a:pt x="86" y="0"/>
                  </a:lnTo>
                  <a:lnTo>
                    <a:pt x="44" y="0"/>
                  </a:lnTo>
                  <a:lnTo>
                    <a:pt x="2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19" name="Freeform 20"/>
            <p:cNvSpPr>
              <a:spLocks/>
            </p:cNvSpPr>
            <p:nvPr/>
          </p:nvSpPr>
          <p:spPr bwMode="auto">
            <a:xfrm>
              <a:off x="3960" y="2128"/>
              <a:ext cx="72" cy="62"/>
            </a:xfrm>
            <a:custGeom>
              <a:avLst/>
              <a:gdLst>
                <a:gd name="T0" fmla="*/ 34 w 72"/>
                <a:gd name="T1" fmla="*/ 62 h 62"/>
                <a:gd name="T2" fmla="*/ 72 w 72"/>
                <a:gd name="T3" fmla="*/ 62 h 62"/>
                <a:gd name="T4" fmla="*/ 72 w 72"/>
                <a:gd name="T5" fmla="*/ 42 h 62"/>
                <a:gd name="T6" fmla="*/ 48 w 72"/>
                <a:gd name="T7" fmla="*/ 42 h 62"/>
                <a:gd name="T8" fmla="*/ 48 w 72"/>
                <a:gd name="T9" fmla="*/ 24 h 62"/>
                <a:gd name="T10" fmla="*/ 22 w 72"/>
                <a:gd name="T11" fmla="*/ 0 h 62"/>
                <a:gd name="T12" fmla="*/ 0 w 72"/>
                <a:gd name="T13" fmla="*/ 0 h 62"/>
                <a:gd name="T14" fmla="*/ 0 w 72"/>
                <a:gd name="T15" fmla="*/ 14 h 62"/>
                <a:gd name="T16" fmla="*/ 14 w 72"/>
                <a:gd name="T17" fmla="*/ 28 h 62"/>
                <a:gd name="T18" fmla="*/ 14 w 72"/>
                <a:gd name="T19" fmla="*/ 44 h 62"/>
                <a:gd name="T20" fmla="*/ 34 w 72"/>
                <a:gd name="T21" fmla="*/ 62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62"/>
                <a:gd name="T35" fmla="*/ 72 w 72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62">
                  <a:moveTo>
                    <a:pt x="34" y="62"/>
                  </a:moveTo>
                  <a:lnTo>
                    <a:pt x="72" y="62"/>
                  </a:lnTo>
                  <a:lnTo>
                    <a:pt x="72" y="42"/>
                  </a:lnTo>
                  <a:lnTo>
                    <a:pt x="48" y="42"/>
                  </a:lnTo>
                  <a:lnTo>
                    <a:pt x="48" y="24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4" y="28"/>
                  </a:lnTo>
                  <a:lnTo>
                    <a:pt x="14" y="44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20" name="Freeform 21"/>
            <p:cNvSpPr>
              <a:spLocks/>
            </p:cNvSpPr>
            <p:nvPr/>
          </p:nvSpPr>
          <p:spPr bwMode="auto">
            <a:xfrm>
              <a:off x="3970" y="2282"/>
              <a:ext cx="104" cy="84"/>
            </a:xfrm>
            <a:custGeom>
              <a:avLst/>
              <a:gdLst>
                <a:gd name="T0" fmla="*/ 20 w 104"/>
                <a:gd name="T1" fmla="*/ 0 h 84"/>
                <a:gd name="T2" fmla="*/ 20 w 104"/>
                <a:gd name="T3" fmla="*/ 24 h 84"/>
                <a:gd name="T4" fmla="*/ 0 w 104"/>
                <a:gd name="T5" fmla="*/ 44 h 84"/>
                <a:gd name="T6" fmla="*/ 0 w 104"/>
                <a:gd name="T7" fmla="*/ 64 h 84"/>
                <a:gd name="T8" fmla="*/ 20 w 104"/>
                <a:gd name="T9" fmla="*/ 84 h 84"/>
                <a:gd name="T10" fmla="*/ 58 w 104"/>
                <a:gd name="T11" fmla="*/ 84 h 84"/>
                <a:gd name="T12" fmla="*/ 34 w 104"/>
                <a:gd name="T13" fmla="*/ 60 h 84"/>
                <a:gd name="T14" fmla="*/ 34 w 104"/>
                <a:gd name="T15" fmla="*/ 42 h 84"/>
                <a:gd name="T16" fmla="*/ 60 w 104"/>
                <a:gd name="T17" fmla="*/ 16 h 84"/>
                <a:gd name="T18" fmla="*/ 104 w 104"/>
                <a:gd name="T19" fmla="*/ 16 h 84"/>
                <a:gd name="T20" fmla="*/ 104 w 104"/>
                <a:gd name="T21" fmla="*/ 0 h 84"/>
                <a:gd name="T22" fmla="*/ 20 w 104"/>
                <a:gd name="T23" fmla="*/ 0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4"/>
                <a:gd name="T38" fmla="*/ 104 w 104"/>
                <a:gd name="T39" fmla="*/ 84 h 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4">
                  <a:moveTo>
                    <a:pt x="20" y="0"/>
                  </a:moveTo>
                  <a:lnTo>
                    <a:pt x="20" y="24"/>
                  </a:lnTo>
                  <a:lnTo>
                    <a:pt x="0" y="44"/>
                  </a:lnTo>
                  <a:lnTo>
                    <a:pt x="0" y="64"/>
                  </a:lnTo>
                  <a:lnTo>
                    <a:pt x="20" y="84"/>
                  </a:lnTo>
                  <a:lnTo>
                    <a:pt x="58" y="84"/>
                  </a:lnTo>
                  <a:lnTo>
                    <a:pt x="34" y="60"/>
                  </a:lnTo>
                  <a:lnTo>
                    <a:pt x="34" y="42"/>
                  </a:lnTo>
                  <a:lnTo>
                    <a:pt x="60" y="16"/>
                  </a:lnTo>
                  <a:lnTo>
                    <a:pt x="104" y="16"/>
                  </a:lnTo>
                  <a:lnTo>
                    <a:pt x="10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21" name="Freeform 22"/>
            <p:cNvSpPr>
              <a:spLocks/>
            </p:cNvSpPr>
            <p:nvPr/>
          </p:nvSpPr>
          <p:spPr bwMode="auto">
            <a:xfrm>
              <a:off x="4096" y="2334"/>
              <a:ext cx="188" cy="76"/>
            </a:xfrm>
            <a:custGeom>
              <a:avLst/>
              <a:gdLst>
                <a:gd name="T0" fmla="*/ 0 w 188"/>
                <a:gd name="T1" fmla="*/ 0 h 76"/>
                <a:gd name="T2" fmla="*/ 0 w 188"/>
                <a:gd name="T3" fmla="*/ 14 h 76"/>
                <a:gd name="T4" fmla="*/ 42 w 188"/>
                <a:gd name="T5" fmla="*/ 14 h 76"/>
                <a:gd name="T6" fmla="*/ 42 w 188"/>
                <a:gd name="T7" fmla="*/ 28 h 76"/>
                <a:gd name="T8" fmla="*/ 70 w 188"/>
                <a:gd name="T9" fmla="*/ 54 h 76"/>
                <a:gd name="T10" fmla="*/ 124 w 188"/>
                <a:gd name="T11" fmla="*/ 54 h 76"/>
                <a:gd name="T12" fmla="*/ 144 w 188"/>
                <a:gd name="T13" fmla="*/ 76 h 76"/>
                <a:gd name="T14" fmla="*/ 188 w 188"/>
                <a:gd name="T15" fmla="*/ 76 h 76"/>
                <a:gd name="T16" fmla="*/ 134 w 188"/>
                <a:gd name="T17" fmla="*/ 22 h 76"/>
                <a:gd name="T18" fmla="*/ 106 w 188"/>
                <a:gd name="T19" fmla="*/ 22 h 76"/>
                <a:gd name="T20" fmla="*/ 84 w 188"/>
                <a:gd name="T21" fmla="*/ 0 h 76"/>
                <a:gd name="T22" fmla="*/ 0 w 188"/>
                <a:gd name="T23" fmla="*/ 0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76"/>
                <a:gd name="T38" fmla="*/ 188 w 188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76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42" y="28"/>
                  </a:lnTo>
                  <a:lnTo>
                    <a:pt x="70" y="54"/>
                  </a:lnTo>
                  <a:lnTo>
                    <a:pt x="124" y="54"/>
                  </a:lnTo>
                  <a:lnTo>
                    <a:pt x="144" y="76"/>
                  </a:lnTo>
                  <a:lnTo>
                    <a:pt x="188" y="76"/>
                  </a:lnTo>
                  <a:lnTo>
                    <a:pt x="134" y="22"/>
                  </a:lnTo>
                  <a:lnTo>
                    <a:pt x="106" y="22"/>
                  </a:lnTo>
                  <a:lnTo>
                    <a:pt x="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22" name="Freeform 23"/>
            <p:cNvSpPr>
              <a:spLocks/>
            </p:cNvSpPr>
            <p:nvPr/>
          </p:nvSpPr>
          <p:spPr bwMode="auto">
            <a:xfrm>
              <a:off x="3916" y="2420"/>
              <a:ext cx="376" cy="308"/>
            </a:xfrm>
            <a:custGeom>
              <a:avLst/>
              <a:gdLst>
                <a:gd name="T0" fmla="*/ 272 w 376"/>
                <a:gd name="T1" fmla="*/ 2 h 308"/>
                <a:gd name="T2" fmla="*/ 280 w 376"/>
                <a:gd name="T3" fmla="*/ 2 h 308"/>
                <a:gd name="T4" fmla="*/ 310 w 376"/>
                <a:gd name="T5" fmla="*/ 34 h 308"/>
                <a:gd name="T6" fmla="*/ 310 w 376"/>
                <a:gd name="T7" fmla="*/ 78 h 308"/>
                <a:gd name="T8" fmla="*/ 362 w 376"/>
                <a:gd name="T9" fmla="*/ 130 h 308"/>
                <a:gd name="T10" fmla="*/ 362 w 376"/>
                <a:gd name="T11" fmla="*/ 160 h 308"/>
                <a:gd name="T12" fmla="*/ 376 w 376"/>
                <a:gd name="T13" fmla="*/ 174 h 308"/>
                <a:gd name="T14" fmla="*/ 376 w 376"/>
                <a:gd name="T15" fmla="*/ 214 h 308"/>
                <a:gd name="T16" fmla="*/ 336 w 376"/>
                <a:gd name="T17" fmla="*/ 254 h 308"/>
                <a:gd name="T18" fmla="*/ 336 w 376"/>
                <a:gd name="T19" fmla="*/ 270 h 308"/>
                <a:gd name="T20" fmla="*/ 300 w 376"/>
                <a:gd name="T21" fmla="*/ 308 h 308"/>
                <a:gd name="T22" fmla="*/ 224 w 376"/>
                <a:gd name="T23" fmla="*/ 308 h 308"/>
                <a:gd name="T24" fmla="*/ 182 w 376"/>
                <a:gd name="T25" fmla="*/ 266 h 308"/>
                <a:gd name="T26" fmla="*/ 182 w 376"/>
                <a:gd name="T27" fmla="*/ 244 h 308"/>
                <a:gd name="T28" fmla="*/ 160 w 376"/>
                <a:gd name="T29" fmla="*/ 222 h 308"/>
                <a:gd name="T30" fmla="*/ 138 w 376"/>
                <a:gd name="T31" fmla="*/ 222 h 308"/>
                <a:gd name="T32" fmla="*/ 100 w 376"/>
                <a:gd name="T33" fmla="*/ 258 h 308"/>
                <a:gd name="T34" fmla="*/ 82 w 376"/>
                <a:gd name="T35" fmla="*/ 258 h 308"/>
                <a:gd name="T36" fmla="*/ 54 w 376"/>
                <a:gd name="T37" fmla="*/ 286 h 308"/>
                <a:gd name="T38" fmla="*/ 18 w 376"/>
                <a:gd name="T39" fmla="*/ 286 h 308"/>
                <a:gd name="T40" fmla="*/ 18 w 376"/>
                <a:gd name="T41" fmla="*/ 244 h 308"/>
                <a:gd name="T42" fmla="*/ 0 w 376"/>
                <a:gd name="T43" fmla="*/ 226 h 308"/>
                <a:gd name="T44" fmla="*/ 0 w 376"/>
                <a:gd name="T45" fmla="*/ 146 h 308"/>
                <a:gd name="T46" fmla="*/ 22 w 376"/>
                <a:gd name="T47" fmla="*/ 124 h 308"/>
                <a:gd name="T48" fmla="*/ 22 w 376"/>
                <a:gd name="T49" fmla="*/ 106 h 308"/>
                <a:gd name="T50" fmla="*/ 50 w 376"/>
                <a:gd name="T51" fmla="*/ 106 h 308"/>
                <a:gd name="T52" fmla="*/ 116 w 376"/>
                <a:gd name="T53" fmla="*/ 40 h 308"/>
                <a:gd name="T54" fmla="*/ 160 w 376"/>
                <a:gd name="T55" fmla="*/ 40 h 308"/>
                <a:gd name="T56" fmla="*/ 184 w 376"/>
                <a:gd name="T57" fmla="*/ 18 h 308"/>
                <a:gd name="T58" fmla="*/ 184 w 376"/>
                <a:gd name="T59" fmla="*/ 0 h 308"/>
                <a:gd name="T60" fmla="*/ 220 w 376"/>
                <a:gd name="T61" fmla="*/ 0 h 308"/>
                <a:gd name="T62" fmla="*/ 220 w 376"/>
                <a:gd name="T63" fmla="*/ 16 h 308"/>
                <a:gd name="T64" fmla="*/ 232 w 376"/>
                <a:gd name="T65" fmla="*/ 28 h 308"/>
                <a:gd name="T66" fmla="*/ 232 w 376"/>
                <a:gd name="T67" fmla="*/ 64 h 308"/>
                <a:gd name="T68" fmla="*/ 272 w 376"/>
                <a:gd name="T69" fmla="*/ 64 h 308"/>
                <a:gd name="T70" fmla="*/ 272 w 376"/>
                <a:gd name="T71" fmla="*/ 2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6"/>
                <a:gd name="T109" fmla="*/ 0 h 308"/>
                <a:gd name="T110" fmla="*/ 376 w 376"/>
                <a:gd name="T111" fmla="*/ 308 h 3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6" h="308">
                  <a:moveTo>
                    <a:pt x="272" y="2"/>
                  </a:moveTo>
                  <a:lnTo>
                    <a:pt x="280" y="2"/>
                  </a:lnTo>
                  <a:lnTo>
                    <a:pt x="310" y="34"/>
                  </a:lnTo>
                  <a:lnTo>
                    <a:pt x="310" y="78"/>
                  </a:lnTo>
                  <a:lnTo>
                    <a:pt x="362" y="130"/>
                  </a:lnTo>
                  <a:lnTo>
                    <a:pt x="362" y="160"/>
                  </a:lnTo>
                  <a:lnTo>
                    <a:pt x="376" y="174"/>
                  </a:lnTo>
                  <a:lnTo>
                    <a:pt x="376" y="214"/>
                  </a:lnTo>
                  <a:lnTo>
                    <a:pt x="336" y="254"/>
                  </a:lnTo>
                  <a:lnTo>
                    <a:pt x="336" y="270"/>
                  </a:lnTo>
                  <a:lnTo>
                    <a:pt x="300" y="308"/>
                  </a:lnTo>
                  <a:lnTo>
                    <a:pt x="224" y="308"/>
                  </a:lnTo>
                  <a:lnTo>
                    <a:pt x="182" y="266"/>
                  </a:lnTo>
                  <a:lnTo>
                    <a:pt x="182" y="244"/>
                  </a:lnTo>
                  <a:lnTo>
                    <a:pt x="160" y="222"/>
                  </a:lnTo>
                  <a:lnTo>
                    <a:pt x="138" y="222"/>
                  </a:lnTo>
                  <a:lnTo>
                    <a:pt x="100" y="258"/>
                  </a:lnTo>
                  <a:lnTo>
                    <a:pt x="82" y="258"/>
                  </a:lnTo>
                  <a:lnTo>
                    <a:pt x="54" y="286"/>
                  </a:lnTo>
                  <a:lnTo>
                    <a:pt x="18" y="286"/>
                  </a:lnTo>
                  <a:lnTo>
                    <a:pt x="18" y="244"/>
                  </a:lnTo>
                  <a:lnTo>
                    <a:pt x="0" y="226"/>
                  </a:lnTo>
                  <a:lnTo>
                    <a:pt x="0" y="146"/>
                  </a:lnTo>
                  <a:lnTo>
                    <a:pt x="22" y="124"/>
                  </a:lnTo>
                  <a:lnTo>
                    <a:pt x="22" y="106"/>
                  </a:lnTo>
                  <a:lnTo>
                    <a:pt x="50" y="106"/>
                  </a:lnTo>
                  <a:lnTo>
                    <a:pt x="116" y="40"/>
                  </a:lnTo>
                  <a:lnTo>
                    <a:pt x="160" y="40"/>
                  </a:lnTo>
                  <a:lnTo>
                    <a:pt x="184" y="18"/>
                  </a:lnTo>
                  <a:lnTo>
                    <a:pt x="184" y="0"/>
                  </a:lnTo>
                  <a:lnTo>
                    <a:pt x="220" y="0"/>
                  </a:lnTo>
                  <a:lnTo>
                    <a:pt x="220" y="16"/>
                  </a:lnTo>
                  <a:lnTo>
                    <a:pt x="232" y="28"/>
                  </a:lnTo>
                  <a:lnTo>
                    <a:pt x="232" y="64"/>
                  </a:lnTo>
                  <a:lnTo>
                    <a:pt x="272" y="64"/>
                  </a:lnTo>
                  <a:lnTo>
                    <a:pt x="272" y="2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23" name="Rectangle 24"/>
            <p:cNvSpPr>
              <a:spLocks noChangeArrowheads="1"/>
            </p:cNvSpPr>
            <p:nvPr/>
          </p:nvSpPr>
          <p:spPr bwMode="auto">
            <a:xfrm>
              <a:off x="4144" y="2756"/>
              <a:ext cx="40" cy="40"/>
            </a:xfrm>
            <a:prstGeom prst="rect">
              <a:avLst/>
            </a:prstGeom>
            <a:solidFill>
              <a:srgbClr val="0066CC">
                <a:alpha val="7294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24" name="Freeform 25"/>
            <p:cNvSpPr>
              <a:spLocks/>
            </p:cNvSpPr>
            <p:nvPr/>
          </p:nvSpPr>
          <p:spPr bwMode="auto">
            <a:xfrm>
              <a:off x="4304" y="2718"/>
              <a:ext cx="72" cy="120"/>
            </a:xfrm>
            <a:custGeom>
              <a:avLst/>
              <a:gdLst>
                <a:gd name="T0" fmla="*/ 0 w 72"/>
                <a:gd name="T1" fmla="*/ 120 h 120"/>
                <a:gd name="T2" fmla="*/ 0 w 72"/>
                <a:gd name="T3" fmla="*/ 72 h 120"/>
                <a:gd name="T4" fmla="*/ 72 w 72"/>
                <a:gd name="T5" fmla="*/ 0 h 120"/>
                <a:gd name="T6" fmla="*/ 72 w 72"/>
                <a:gd name="T7" fmla="*/ 48 h 120"/>
                <a:gd name="T8" fmla="*/ 0 w 72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20"/>
                <a:gd name="T17" fmla="*/ 72 w 72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20">
                  <a:moveTo>
                    <a:pt x="0" y="120"/>
                  </a:moveTo>
                  <a:lnTo>
                    <a:pt x="0" y="72"/>
                  </a:lnTo>
                  <a:lnTo>
                    <a:pt x="72" y="0"/>
                  </a:lnTo>
                  <a:lnTo>
                    <a:pt x="72" y="4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25" name="Freeform 26"/>
            <p:cNvSpPr>
              <a:spLocks/>
            </p:cNvSpPr>
            <p:nvPr/>
          </p:nvSpPr>
          <p:spPr bwMode="auto">
            <a:xfrm>
              <a:off x="4364" y="2576"/>
              <a:ext cx="62" cy="130"/>
            </a:xfrm>
            <a:custGeom>
              <a:avLst/>
              <a:gdLst>
                <a:gd name="T0" fmla="*/ 0 w 62"/>
                <a:gd name="T1" fmla="*/ 116 h 130"/>
                <a:gd name="T2" fmla="*/ 14 w 62"/>
                <a:gd name="T3" fmla="*/ 130 h 130"/>
                <a:gd name="T4" fmla="*/ 62 w 62"/>
                <a:gd name="T5" fmla="*/ 82 h 130"/>
                <a:gd name="T6" fmla="*/ 62 w 62"/>
                <a:gd name="T7" fmla="*/ 46 h 130"/>
                <a:gd name="T8" fmla="*/ 46 w 62"/>
                <a:gd name="T9" fmla="*/ 46 h 130"/>
                <a:gd name="T10" fmla="*/ 46 w 62"/>
                <a:gd name="T11" fmla="*/ 22 h 130"/>
                <a:gd name="T12" fmla="*/ 24 w 62"/>
                <a:gd name="T13" fmla="*/ 0 h 130"/>
                <a:gd name="T14" fmla="*/ 24 w 62"/>
                <a:gd name="T15" fmla="*/ 64 h 130"/>
                <a:gd name="T16" fmla="*/ 10 w 62"/>
                <a:gd name="T17" fmla="*/ 64 h 130"/>
                <a:gd name="T18" fmla="*/ 10 w 62"/>
                <a:gd name="T19" fmla="*/ 106 h 130"/>
                <a:gd name="T20" fmla="*/ 0 w 62"/>
                <a:gd name="T21" fmla="*/ 116 h 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130"/>
                <a:gd name="T35" fmla="*/ 62 w 62"/>
                <a:gd name="T36" fmla="*/ 130 h 1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130">
                  <a:moveTo>
                    <a:pt x="0" y="116"/>
                  </a:moveTo>
                  <a:lnTo>
                    <a:pt x="14" y="130"/>
                  </a:lnTo>
                  <a:lnTo>
                    <a:pt x="62" y="82"/>
                  </a:lnTo>
                  <a:lnTo>
                    <a:pt x="62" y="46"/>
                  </a:lnTo>
                  <a:lnTo>
                    <a:pt x="46" y="46"/>
                  </a:lnTo>
                  <a:lnTo>
                    <a:pt x="46" y="22"/>
                  </a:lnTo>
                  <a:lnTo>
                    <a:pt x="24" y="0"/>
                  </a:lnTo>
                  <a:lnTo>
                    <a:pt x="24" y="64"/>
                  </a:lnTo>
                  <a:lnTo>
                    <a:pt x="10" y="64"/>
                  </a:lnTo>
                  <a:lnTo>
                    <a:pt x="10" y="10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26" name="Freeform 27"/>
            <p:cNvSpPr>
              <a:spLocks/>
            </p:cNvSpPr>
            <p:nvPr/>
          </p:nvSpPr>
          <p:spPr bwMode="auto">
            <a:xfrm>
              <a:off x="3256" y="2434"/>
              <a:ext cx="80" cy="136"/>
            </a:xfrm>
            <a:custGeom>
              <a:avLst/>
              <a:gdLst>
                <a:gd name="T0" fmla="*/ 18 w 80"/>
                <a:gd name="T1" fmla="*/ 54 h 136"/>
                <a:gd name="T2" fmla="*/ 18 w 80"/>
                <a:gd name="T3" fmla="*/ 28 h 136"/>
                <a:gd name="T4" fmla="*/ 46 w 80"/>
                <a:gd name="T5" fmla="*/ 0 h 136"/>
                <a:gd name="T6" fmla="*/ 80 w 80"/>
                <a:gd name="T7" fmla="*/ 0 h 136"/>
                <a:gd name="T8" fmla="*/ 80 w 80"/>
                <a:gd name="T9" fmla="*/ 48 h 136"/>
                <a:gd name="T10" fmla="*/ 58 w 80"/>
                <a:gd name="T11" fmla="*/ 70 h 136"/>
                <a:gd name="T12" fmla="*/ 58 w 80"/>
                <a:gd name="T13" fmla="*/ 88 h 136"/>
                <a:gd name="T14" fmla="*/ 42 w 80"/>
                <a:gd name="T15" fmla="*/ 104 h 136"/>
                <a:gd name="T16" fmla="*/ 42 w 80"/>
                <a:gd name="T17" fmla="*/ 136 h 136"/>
                <a:gd name="T18" fmla="*/ 18 w 80"/>
                <a:gd name="T19" fmla="*/ 136 h 136"/>
                <a:gd name="T20" fmla="*/ 0 w 80"/>
                <a:gd name="T21" fmla="*/ 118 h 136"/>
                <a:gd name="T22" fmla="*/ 0 w 80"/>
                <a:gd name="T23" fmla="*/ 72 h 136"/>
                <a:gd name="T24" fmla="*/ 18 w 80"/>
                <a:gd name="T25" fmla="*/ 54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136"/>
                <a:gd name="T41" fmla="*/ 80 w 80"/>
                <a:gd name="T42" fmla="*/ 136 h 1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136">
                  <a:moveTo>
                    <a:pt x="18" y="54"/>
                  </a:moveTo>
                  <a:lnTo>
                    <a:pt x="18" y="28"/>
                  </a:lnTo>
                  <a:lnTo>
                    <a:pt x="46" y="0"/>
                  </a:lnTo>
                  <a:lnTo>
                    <a:pt x="80" y="0"/>
                  </a:lnTo>
                  <a:lnTo>
                    <a:pt x="80" y="48"/>
                  </a:lnTo>
                  <a:lnTo>
                    <a:pt x="58" y="70"/>
                  </a:lnTo>
                  <a:lnTo>
                    <a:pt x="58" y="88"/>
                  </a:lnTo>
                  <a:lnTo>
                    <a:pt x="42" y="104"/>
                  </a:lnTo>
                  <a:lnTo>
                    <a:pt x="42" y="136"/>
                  </a:lnTo>
                  <a:lnTo>
                    <a:pt x="18" y="136"/>
                  </a:lnTo>
                  <a:lnTo>
                    <a:pt x="0" y="118"/>
                  </a:lnTo>
                  <a:lnTo>
                    <a:pt x="0" y="72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27" name="Freeform 28"/>
            <p:cNvSpPr>
              <a:spLocks/>
            </p:cNvSpPr>
            <p:nvPr/>
          </p:nvSpPr>
          <p:spPr bwMode="auto">
            <a:xfrm>
              <a:off x="3268" y="1786"/>
              <a:ext cx="78" cy="136"/>
            </a:xfrm>
            <a:custGeom>
              <a:avLst/>
              <a:gdLst>
                <a:gd name="T0" fmla="*/ 0 w 78"/>
                <a:gd name="T1" fmla="*/ 50 h 136"/>
                <a:gd name="T2" fmla="*/ 0 w 78"/>
                <a:gd name="T3" fmla="*/ 26 h 136"/>
                <a:gd name="T4" fmla="*/ 26 w 78"/>
                <a:gd name="T5" fmla="*/ 0 h 136"/>
                <a:gd name="T6" fmla="*/ 56 w 78"/>
                <a:gd name="T7" fmla="*/ 0 h 136"/>
                <a:gd name="T8" fmla="*/ 56 w 78"/>
                <a:gd name="T9" fmla="*/ 30 h 136"/>
                <a:gd name="T10" fmla="*/ 44 w 78"/>
                <a:gd name="T11" fmla="*/ 30 h 136"/>
                <a:gd name="T12" fmla="*/ 44 w 78"/>
                <a:gd name="T13" fmla="*/ 44 h 136"/>
                <a:gd name="T14" fmla="*/ 60 w 78"/>
                <a:gd name="T15" fmla="*/ 60 h 136"/>
                <a:gd name="T16" fmla="*/ 60 w 78"/>
                <a:gd name="T17" fmla="*/ 86 h 136"/>
                <a:gd name="T18" fmla="*/ 78 w 78"/>
                <a:gd name="T19" fmla="*/ 104 h 136"/>
                <a:gd name="T20" fmla="*/ 78 w 78"/>
                <a:gd name="T21" fmla="*/ 136 h 136"/>
                <a:gd name="T22" fmla="*/ 44 w 78"/>
                <a:gd name="T23" fmla="*/ 136 h 136"/>
                <a:gd name="T24" fmla="*/ 28 w 78"/>
                <a:gd name="T25" fmla="*/ 122 h 136"/>
                <a:gd name="T26" fmla="*/ 28 w 78"/>
                <a:gd name="T27" fmla="*/ 82 h 136"/>
                <a:gd name="T28" fmla="*/ 0 w 7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36"/>
                <a:gd name="T47" fmla="*/ 78 w 7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36">
                  <a:moveTo>
                    <a:pt x="0" y="50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44" y="30"/>
                  </a:lnTo>
                  <a:lnTo>
                    <a:pt x="44" y="44"/>
                  </a:lnTo>
                  <a:lnTo>
                    <a:pt x="60" y="60"/>
                  </a:lnTo>
                  <a:lnTo>
                    <a:pt x="60" y="86"/>
                  </a:lnTo>
                  <a:lnTo>
                    <a:pt x="78" y="104"/>
                  </a:lnTo>
                  <a:lnTo>
                    <a:pt x="78" y="136"/>
                  </a:lnTo>
                  <a:lnTo>
                    <a:pt x="44" y="136"/>
                  </a:lnTo>
                  <a:lnTo>
                    <a:pt x="28" y="122"/>
                  </a:lnTo>
                  <a:lnTo>
                    <a:pt x="28" y="8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28" name="Freeform 29"/>
            <p:cNvSpPr>
              <a:spLocks/>
            </p:cNvSpPr>
            <p:nvPr/>
          </p:nvSpPr>
          <p:spPr bwMode="auto">
            <a:xfrm>
              <a:off x="2804" y="1658"/>
              <a:ext cx="52" cy="94"/>
            </a:xfrm>
            <a:custGeom>
              <a:avLst/>
              <a:gdLst>
                <a:gd name="T0" fmla="*/ 0 w 52"/>
                <a:gd name="T1" fmla="*/ 0 h 94"/>
                <a:gd name="T2" fmla="*/ 24 w 52"/>
                <a:gd name="T3" fmla="*/ 0 h 94"/>
                <a:gd name="T4" fmla="*/ 24 w 52"/>
                <a:gd name="T5" fmla="*/ 20 h 94"/>
                <a:gd name="T6" fmla="*/ 40 w 52"/>
                <a:gd name="T7" fmla="*/ 36 h 94"/>
                <a:gd name="T8" fmla="*/ 40 w 52"/>
                <a:gd name="T9" fmla="*/ 46 h 94"/>
                <a:gd name="T10" fmla="*/ 52 w 52"/>
                <a:gd name="T11" fmla="*/ 60 h 94"/>
                <a:gd name="T12" fmla="*/ 52 w 52"/>
                <a:gd name="T13" fmla="*/ 88 h 94"/>
                <a:gd name="T14" fmla="*/ 34 w 52"/>
                <a:gd name="T15" fmla="*/ 88 h 94"/>
                <a:gd name="T16" fmla="*/ 26 w 52"/>
                <a:gd name="T17" fmla="*/ 94 h 94"/>
                <a:gd name="T18" fmla="*/ 0 w 52"/>
                <a:gd name="T19" fmla="*/ 94 h 94"/>
                <a:gd name="T20" fmla="*/ 10 w 52"/>
                <a:gd name="T21" fmla="*/ 84 h 94"/>
                <a:gd name="T22" fmla="*/ 10 w 52"/>
                <a:gd name="T23" fmla="*/ 74 h 94"/>
                <a:gd name="T24" fmla="*/ 24 w 52"/>
                <a:gd name="T25" fmla="*/ 60 h 94"/>
                <a:gd name="T26" fmla="*/ 24 w 52"/>
                <a:gd name="T27" fmla="*/ 44 h 94"/>
                <a:gd name="T28" fmla="*/ 0 w 52"/>
                <a:gd name="T29" fmla="*/ 22 h 94"/>
                <a:gd name="T30" fmla="*/ 0 w 52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94"/>
                <a:gd name="T50" fmla="*/ 52 w 52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94">
                  <a:moveTo>
                    <a:pt x="0" y="0"/>
                  </a:moveTo>
                  <a:lnTo>
                    <a:pt x="24" y="0"/>
                  </a:lnTo>
                  <a:lnTo>
                    <a:pt x="24" y="20"/>
                  </a:lnTo>
                  <a:lnTo>
                    <a:pt x="40" y="36"/>
                  </a:lnTo>
                  <a:lnTo>
                    <a:pt x="40" y="46"/>
                  </a:lnTo>
                  <a:lnTo>
                    <a:pt x="52" y="60"/>
                  </a:lnTo>
                  <a:lnTo>
                    <a:pt x="52" y="88"/>
                  </a:lnTo>
                  <a:lnTo>
                    <a:pt x="34" y="88"/>
                  </a:lnTo>
                  <a:lnTo>
                    <a:pt x="26" y="94"/>
                  </a:lnTo>
                  <a:lnTo>
                    <a:pt x="0" y="94"/>
                  </a:lnTo>
                  <a:lnTo>
                    <a:pt x="10" y="84"/>
                  </a:lnTo>
                  <a:lnTo>
                    <a:pt x="10" y="74"/>
                  </a:lnTo>
                  <a:lnTo>
                    <a:pt x="24" y="60"/>
                  </a:lnTo>
                  <a:lnTo>
                    <a:pt x="24" y="44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29" name="Freeform 30"/>
            <p:cNvSpPr>
              <a:spLocks/>
            </p:cNvSpPr>
            <p:nvPr/>
          </p:nvSpPr>
          <p:spPr bwMode="auto">
            <a:xfrm>
              <a:off x="2768" y="1692"/>
              <a:ext cx="26" cy="48"/>
            </a:xfrm>
            <a:custGeom>
              <a:avLst/>
              <a:gdLst>
                <a:gd name="T0" fmla="*/ 18 w 26"/>
                <a:gd name="T1" fmla="*/ 0 h 48"/>
                <a:gd name="T2" fmla="*/ 26 w 26"/>
                <a:gd name="T3" fmla="*/ 0 h 48"/>
                <a:gd name="T4" fmla="*/ 26 w 26"/>
                <a:gd name="T5" fmla="*/ 48 h 48"/>
                <a:gd name="T6" fmla="*/ 0 w 26"/>
                <a:gd name="T7" fmla="*/ 48 h 48"/>
                <a:gd name="T8" fmla="*/ 0 w 26"/>
                <a:gd name="T9" fmla="*/ 20 h 48"/>
                <a:gd name="T10" fmla="*/ 18 w 26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48"/>
                <a:gd name="T20" fmla="*/ 26 w 2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48">
                  <a:moveTo>
                    <a:pt x="18" y="0"/>
                  </a:moveTo>
                  <a:lnTo>
                    <a:pt x="26" y="0"/>
                  </a:lnTo>
                  <a:lnTo>
                    <a:pt x="26" y="4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CC">
                <a:alpha val="7294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  <p:sp>
          <p:nvSpPr>
            <p:cNvPr id="106530" name="Rectangle 31"/>
            <p:cNvSpPr>
              <a:spLocks noChangeArrowheads="1"/>
            </p:cNvSpPr>
            <p:nvPr/>
          </p:nvSpPr>
          <p:spPr bwMode="auto">
            <a:xfrm>
              <a:off x="2960" y="1908"/>
              <a:ext cx="26" cy="14"/>
            </a:xfrm>
            <a:prstGeom prst="rect">
              <a:avLst/>
            </a:prstGeom>
            <a:solidFill>
              <a:srgbClr val="0066CC">
                <a:alpha val="7294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8000"/>
                </a:lnSpc>
              </a:pPr>
              <a:endParaRPr lang="de-DE" sz="2800">
                <a:latin typeface="BISansCond" pitchFamily="2" charset="0"/>
                <a:ea typeface="ヒラギノ角ゴ Pro W3" charset="-128"/>
              </a:endParaRPr>
            </a:p>
          </p:txBody>
        </p:sp>
      </p:grpSp>
      <p:sp>
        <p:nvSpPr>
          <p:cNvPr id="106541" name="Text Box 4"/>
          <p:cNvSpPr txBox="1">
            <a:spLocks noChangeArrowheads="1"/>
          </p:cNvSpPr>
          <p:nvPr/>
        </p:nvSpPr>
        <p:spPr bwMode="auto">
          <a:xfrm>
            <a:off x="2840038" y="1057275"/>
            <a:ext cx="4057650" cy="357188"/>
          </a:xfrm>
          <a:prstGeom prst="rect">
            <a:avLst/>
          </a:prstGeom>
          <a:solidFill>
            <a:srgbClr val="00206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fr-FR" sz="2200" b="1" smtClean="0">
                <a:solidFill>
                  <a:schemeClr val="bg1"/>
                </a:solidFill>
                <a:latin typeface="BISansCond" pitchFamily="2" charset="0"/>
                <a:ea typeface="ヒラギノ角ゴ Pro W3" charset="-128"/>
              </a:rPr>
              <a:t> </a:t>
            </a:r>
            <a:r>
              <a:rPr lang="fr-FR" sz="2400" b="1" smtClean="0">
                <a:solidFill>
                  <a:schemeClr val="bg1"/>
                </a:solidFill>
                <a:latin typeface="BISansCond" pitchFamily="2" charset="0"/>
                <a:ea typeface="ヒラギノ角ゴ Pro W3" charset="-128"/>
              </a:rPr>
              <a:t>Total 12 586 millions d‘euros </a:t>
            </a:r>
            <a:endParaRPr lang="fr-FR" sz="2400" b="1">
              <a:solidFill>
                <a:schemeClr val="bg1"/>
              </a:solidFill>
              <a:latin typeface="BISansCond" pitchFamily="2" charset="0"/>
              <a:ea typeface="ヒラギノ角ゴ Pro W3" charset="-128"/>
            </a:endParaRPr>
          </a:p>
        </p:txBody>
      </p:sp>
      <p:sp>
        <p:nvSpPr>
          <p:cNvPr id="106542" name="Text Box 7"/>
          <p:cNvSpPr txBox="1">
            <a:spLocks noChangeArrowheads="1"/>
          </p:cNvSpPr>
          <p:nvPr/>
        </p:nvSpPr>
        <p:spPr bwMode="auto">
          <a:xfrm>
            <a:off x="358775" y="1285875"/>
            <a:ext cx="28527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600">
                <a:latin typeface="BISansCond" pitchFamily="2" charset="0"/>
                <a:ea typeface="ヒラギノ角ゴ Pro W3" charset="-128"/>
              </a:rPr>
              <a:t>En millions d’euros</a:t>
            </a:r>
          </a:p>
        </p:txBody>
      </p:sp>
      <p:graphicFrame>
        <p:nvGraphicFramePr>
          <p:cNvPr id="60" name="Diagramm 9"/>
          <p:cNvGraphicFramePr>
            <a:graphicFrameLocks/>
          </p:cNvGraphicFramePr>
          <p:nvPr/>
        </p:nvGraphicFramePr>
        <p:xfrm>
          <a:off x="4286250" y="2419350"/>
          <a:ext cx="4641850" cy="4014788"/>
        </p:xfrm>
        <a:graphic>
          <a:graphicData uri="http://schemas.openxmlformats.org/presentationml/2006/ole">
            <p:oleObj spid="_x0000_s261123" name="Worksheet" r:id="rId3" imgW="4733925" imgH="4095750" progId="Excel.Sheet.8">
              <p:embed/>
            </p:oleObj>
          </a:graphicData>
        </a:graphic>
      </p:graphicFrame>
      <p:graphicFrame>
        <p:nvGraphicFramePr>
          <p:cNvPr id="61" name="Diagramm 10"/>
          <p:cNvGraphicFramePr>
            <a:graphicFrameLocks/>
          </p:cNvGraphicFramePr>
          <p:nvPr/>
        </p:nvGraphicFramePr>
        <p:xfrm>
          <a:off x="323850" y="3284538"/>
          <a:ext cx="4327525" cy="2992437"/>
        </p:xfrm>
        <a:graphic>
          <a:graphicData uri="http://schemas.openxmlformats.org/presentationml/2006/ole">
            <p:oleObj spid="_x0000_s261124" name="Worksheet" r:id="rId4" imgW="4419600" imgH="3086100" progId="Excel.Sheet.8">
              <p:embed/>
            </p:oleObj>
          </a:graphicData>
        </a:graphic>
      </p:graphicFrame>
      <p:sp>
        <p:nvSpPr>
          <p:cNvPr id="62" name="Textfeld 11"/>
          <p:cNvSpPr txBox="1">
            <a:spLocks noChangeArrowheads="1"/>
          </p:cNvSpPr>
          <p:nvPr/>
        </p:nvSpPr>
        <p:spPr bwMode="auto">
          <a:xfrm>
            <a:off x="971550" y="2492375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6"/>
                </a:solidFill>
                <a:latin typeface="BISans" pitchFamily="2" charset="0"/>
              </a:rPr>
              <a:t>Ventes nettes en millions d’€uros 12 586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07D5-9C62-40C5-953E-BA750B5A2ADF}" type="datetime4">
              <a:rPr lang="fr-FR" smtClean="0"/>
              <a:pPr/>
              <a:t>2 mars 2012</a:t>
            </a:fld>
            <a:endParaRPr lang="en-GB" dirty="0"/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    </a:t>
            </a:r>
            <a:endParaRPr lang="en-GB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8066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372200" cy="836712"/>
          </a:xfrm>
        </p:spPr>
        <p:txBody>
          <a:bodyPr/>
          <a:lstStyle/>
          <a:p>
            <a:r>
              <a:rPr lang="en-US" sz="2800" b="1" dirty="0" smtClean="0">
                <a:latin typeface="BISansCond" pitchFamily="2" charset="0"/>
              </a:rPr>
              <a:t>Implantation en France </a:t>
            </a:r>
            <a:br>
              <a:rPr lang="en-US" sz="2800" b="1" dirty="0" smtClean="0">
                <a:latin typeface="BISansCond" pitchFamily="2" charset="0"/>
              </a:rPr>
            </a:br>
            <a:r>
              <a:rPr lang="en-US" sz="2800" b="1" dirty="0" smtClean="0">
                <a:latin typeface="BISansCond" pitchFamily="2" charset="0"/>
              </a:rPr>
              <a:t>945 </a:t>
            </a:r>
            <a:r>
              <a:rPr lang="en-US" sz="2800" b="1" dirty="0" err="1" smtClean="0">
                <a:latin typeface="BISansCond" pitchFamily="2" charset="0"/>
              </a:rPr>
              <a:t>collaborateurs</a:t>
            </a:r>
            <a:endParaRPr lang="en-US" sz="2800" b="1" dirty="0">
              <a:latin typeface="BISansCond" pitchFamily="2" charset="0"/>
            </a:endParaRPr>
          </a:p>
        </p:txBody>
      </p:sp>
      <p:pic>
        <p:nvPicPr>
          <p:cNvPr id="88067" name="Espace réservé du contenu 7" descr="Sans titre.bmp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980728"/>
            <a:ext cx="4284662" cy="4721225"/>
          </a:xfrm>
          <a:solidFill>
            <a:srgbClr val="AAADB8"/>
          </a:solidFill>
        </p:spPr>
      </p:pic>
      <p:sp>
        <p:nvSpPr>
          <p:cNvPr id="8807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3768" y="1484313"/>
            <a:ext cx="4140200" cy="4865687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Paris</a:t>
            </a:r>
            <a:r>
              <a:rPr lang="fr-FR" sz="1800" dirty="0" smtClean="0">
                <a:solidFill>
                  <a:schemeClr val="accent1"/>
                </a:solidFill>
                <a:latin typeface="BISansCond" pitchFamily="2" charset="0"/>
              </a:rPr>
              <a:t>	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144  collaborateurs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dirty="0" smtClean="0">
                <a:latin typeface="BISansCond" pitchFamily="2" charset="0"/>
              </a:rPr>
              <a:t>Siège social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dirty="0" smtClean="0">
                <a:latin typeface="BISansCond" pitchFamily="2" charset="0"/>
              </a:rPr>
              <a:t>Santé humaine  (produits de prescription/ médication familiale)	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dirty="0" smtClean="0">
                <a:latin typeface="BISansCond" pitchFamily="2" charset="0"/>
              </a:rPr>
              <a:t>	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Reims</a:t>
            </a:r>
            <a:r>
              <a:rPr lang="fr-FR" sz="1800" dirty="0" smtClean="0">
                <a:solidFill>
                  <a:schemeClr val="accent1"/>
                </a:solidFill>
                <a:latin typeface="BISansCond" pitchFamily="2" charset="0"/>
              </a:rPr>
              <a:t>	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245 collaborateurs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dirty="0" smtClean="0">
                <a:latin typeface="BISansCond" pitchFamily="2" charset="0"/>
              </a:rPr>
              <a:t>Recherche clinique - Fonctions support -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dirty="0" smtClean="0">
                <a:latin typeface="BISansCond" pitchFamily="2" charset="0"/>
              </a:rPr>
              <a:t>Santé animale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dirty="0" smtClean="0">
                <a:latin typeface="BISansCond" pitchFamily="2" charset="0"/>
              </a:rPr>
              <a:t>	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Rennes</a:t>
            </a:r>
            <a:r>
              <a:rPr lang="fr-FR" sz="1800" dirty="0" smtClean="0">
                <a:solidFill>
                  <a:schemeClr val="accent1"/>
                </a:solidFill>
                <a:latin typeface="BISansCond" pitchFamily="2" charset="0"/>
              </a:rPr>
              <a:t>	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1 collaborateur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dirty="0" smtClean="0">
                <a:latin typeface="BISansCond" pitchFamily="2" charset="0"/>
              </a:rPr>
              <a:t>Santé animale	</a:t>
            </a:r>
            <a:br>
              <a:rPr lang="fr-FR" sz="1800" dirty="0" smtClean="0">
                <a:latin typeface="BISansCond" pitchFamily="2" charset="0"/>
              </a:rPr>
            </a:br>
            <a:endParaRPr lang="fr-FR" sz="1800" dirty="0" smtClean="0">
              <a:latin typeface="BISansCond" pitchFamily="2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Itinérants</a:t>
            </a:r>
            <a:r>
              <a:rPr lang="fr-FR" sz="1800" dirty="0" smtClean="0">
                <a:solidFill>
                  <a:schemeClr val="accent1"/>
                </a:solidFill>
                <a:latin typeface="BISansCond" pitchFamily="2" charset="0"/>
              </a:rPr>
              <a:t>	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496 collaborateurs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dirty="0" smtClean="0">
                <a:solidFill>
                  <a:schemeClr val="hlink"/>
                </a:solidFill>
                <a:latin typeface="BISansCond" pitchFamily="2" charset="0"/>
              </a:rPr>
              <a:t>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Blanquefort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</a:rPr>
              <a:t>	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59 collaborateurs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217988" algn="r"/>
              </a:tabLst>
            </a:pPr>
            <a:r>
              <a:rPr lang="fr-FR" sz="1800" dirty="0" err="1" smtClean="0">
                <a:latin typeface="BISansCond" pitchFamily="2" charset="0"/>
              </a:rPr>
              <a:t>Labso</a:t>
            </a:r>
            <a:r>
              <a:rPr lang="fr-FR" sz="1800" dirty="0" smtClean="0">
                <a:latin typeface="BISansCond" pitchFamily="2" charset="0"/>
              </a:rPr>
              <a:t> chimie fine</a:t>
            </a:r>
            <a:endParaRPr lang="fr-FR" sz="1800" dirty="0">
              <a:latin typeface="BISansCond" pitchFamily="2" charset="0"/>
            </a:endParaRPr>
          </a:p>
        </p:txBody>
      </p:sp>
      <p:sp>
        <p:nvSpPr>
          <p:cNvPr id="88071" name="Text Box 8"/>
          <p:cNvSpPr txBox="1">
            <a:spLocks noChangeArrowheads="1"/>
          </p:cNvSpPr>
          <p:nvPr/>
        </p:nvSpPr>
        <p:spPr bwMode="auto">
          <a:xfrm>
            <a:off x="4463480" y="1991643"/>
            <a:ext cx="2005013" cy="4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 eaLnBrk="0" hangingPunct="0">
              <a:lnSpc>
                <a:spcPct val="98000"/>
              </a:lnSpc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Rennes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:</a:t>
            </a:r>
          </a:p>
          <a:p>
            <a:pPr eaLnBrk="0" hangingPunct="0">
              <a:lnSpc>
                <a:spcPct val="98000"/>
              </a:lnSpc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1 collaborateur</a:t>
            </a:r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6840761" y="1700808"/>
            <a:ext cx="2005013" cy="4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 eaLnBrk="0" hangingPunct="0">
              <a:lnSpc>
                <a:spcPct val="98000"/>
              </a:lnSpc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Reims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:</a:t>
            </a:r>
          </a:p>
          <a:p>
            <a:pPr eaLnBrk="0" hangingPunct="0">
              <a:lnSpc>
                <a:spcPct val="98000"/>
              </a:lnSpc>
            </a:pPr>
            <a:r>
              <a:rPr lang="fr-FR" sz="1200" b="1" dirty="0" smtClean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245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collaborateurs</a:t>
            </a:r>
          </a:p>
        </p:txBody>
      </p:sp>
      <p:sp>
        <p:nvSpPr>
          <p:cNvPr id="88073" name="Text Box 12"/>
          <p:cNvSpPr txBox="1">
            <a:spLocks noChangeArrowheads="1"/>
          </p:cNvSpPr>
          <p:nvPr/>
        </p:nvSpPr>
        <p:spPr bwMode="auto">
          <a:xfrm>
            <a:off x="5736655" y="3771230"/>
            <a:ext cx="2005013" cy="4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 eaLnBrk="0" hangingPunct="0">
              <a:lnSpc>
                <a:spcPct val="98000"/>
              </a:lnSpc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Blanquefort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:</a:t>
            </a:r>
          </a:p>
          <a:p>
            <a:pPr eaLnBrk="0" hangingPunct="0">
              <a:lnSpc>
                <a:spcPct val="98000"/>
              </a:lnSpc>
            </a:pPr>
            <a:r>
              <a:rPr lang="fr-FR" sz="1200" b="1" dirty="0" smtClean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59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collaborateurs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 rot="20789757">
            <a:off x="5979447" y="2919429"/>
            <a:ext cx="1400175" cy="4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 eaLnBrk="0" hangingPunct="0">
              <a:lnSpc>
                <a:spcPct val="98000"/>
              </a:lnSpc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Itinérants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:</a:t>
            </a:r>
          </a:p>
          <a:p>
            <a:pPr eaLnBrk="0" hangingPunct="0">
              <a:lnSpc>
                <a:spcPct val="98000"/>
              </a:lnSpc>
            </a:pPr>
            <a:r>
              <a:rPr lang="fr-FR" sz="1200" b="1" dirty="0" smtClean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496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collaborateurs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52120" y="1988840"/>
            <a:ext cx="1766887" cy="4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 eaLnBrk="0" hangingPunct="0">
              <a:lnSpc>
                <a:spcPct val="98000"/>
              </a:lnSpc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Paris (siège) :</a:t>
            </a:r>
          </a:p>
          <a:p>
            <a:pPr eaLnBrk="0" hangingPunct="0">
              <a:lnSpc>
                <a:spcPct val="98000"/>
              </a:lnSpc>
            </a:pPr>
            <a:r>
              <a:rPr lang="fr-FR" sz="1200" b="1" dirty="0" smtClean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144 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  <a:ea typeface="ヒラギノ角ゴ Pro W3" charset="-128"/>
              </a:rPr>
              <a:t>collaborateurs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E391-33A3-4033-90E8-4D9A95244C0A}" type="datetime4">
              <a:rPr lang="fr-FR" smtClean="0"/>
              <a:pPr/>
              <a:t>2 mars 2012</a:t>
            </a:fld>
            <a:endParaRPr lang="en-GB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   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975"/>
            <a:ext cx="5652120" cy="711200"/>
          </a:xfrm>
        </p:spPr>
        <p:txBody>
          <a:bodyPr/>
          <a:lstStyle/>
          <a:p>
            <a:r>
              <a:rPr lang="fr-FR" sz="2800" b="1" smtClean="0"/>
              <a:t>Notre vision et notre culture</a:t>
            </a:r>
            <a:endParaRPr lang="fr-FR" sz="2800" b="1"/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700808"/>
            <a:ext cx="8205788" cy="41148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FontTx/>
              <a:buNone/>
            </a:pPr>
            <a:r>
              <a:rPr lang="fr-FR" sz="2400" b="1" dirty="0">
                <a:latin typeface="BISansCond" pitchFamily="2" charset="0"/>
              </a:rPr>
              <a:t>&gt; Notre vision</a:t>
            </a:r>
            <a:r>
              <a:rPr lang="fr-FR" sz="2400" dirty="0">
                <a:latin typeface="BISansCond" pitchFamily="2" charset="0"/>
              </a:rPr>
              <a:t>  </a:t>
            </a:r>
          </a:p>
          <a:p>
            <a:pPr marL="360000" indent="0">
              <a:buClr>
                <a:schemeClr val="tx1"/>
              </a:buClr>
              <a:buFontTx/>
              <a:buChar char="•"/>
            </a:pPr>
            <a:r>
              <a:rPr lang="fr-FR" sz="2400" dirty="0">
                <a:latin typeface="BISansCond" pitchFamily="2" charset="0"/>
              </a:rPr>
              <a:t> </a:t>
            </a:r>
            <a:r>
              <a:rPr lang="fr-FR" sz="2400" dirty="0" smtClean="0">
                <a:latin typeface="BISansCond" pitchFamily="2" charset="0"/>
              </a:rPr>
              <a:t>Aborder </a:t>
            </a:r>
            <a:r>
              <a:rPr lang="fr-FR" sz="2400" dirty="0">
                <a:latin typeface="BISansCond" pitchFamily="2" charset="0"/>
              </a:rPr>
              <a:t>l’avenir avec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une forte ambition et une implication permanente</a:t>
            </a:r>
            <a:r>
              <a:rPr lang="fr-FR" sz="2400" b="1" dirty="0">
                <a:latin typeface="BISansCond" pitchFamily="2" charset="0"/>
              </a:rPr>
              <a:t>, </a:t>
            </a:r>
            <a:r>
              <a:rPr lang="fr-FR" sz="2400" dirty="0">
                <a:latin typeface="BISansCond" pitchFamily="2" charset="0"/>
              </a:rPr>
              <a:t>telle est la vision globale de Boehringer </a:t>
            </a:r>
            <a:r>
              <a:rPr lang="fr-FR" sz="2400" dirty="0" err="1">
                <a:latin typeface="BISansCond" pitchFamily="2" charset="0"/>
              </a:rPr>
              <a:t>Ingelheim</a:t>
            </a:r>
            <a:r>
              <a:rPr lang="fr-FR" sz="2400" dirty="0">
                <a:latin typeface="BISansCond" pitchFamily="2" charset="0"/>
              </a:rPr>
              <a:t> : « Value </a:t>
            </a:r>
            <a:r>
              <a:rPr lang="fr-FR" sz="2400" dirty="0" err="1">
                <a:latin typeface="BISansCond" pitchFamily="2" charset="0"/>
              </a:rPr>
              <a:t>through</a:t>
            </a:r>
            <a:r>
              <a:rPr lang="fr-FR" sz="2400" dirty="0">
                <a:latin typeface="BISansCond" pitchFamily="2" charset="0"/>
              </a:rPr>
              <a:t> Innovation »</a:t>
            </a:r>
          </a:p>
          <a:p>
            <a:pPr marL="0" indent="0">
              <a:buClr>
                <a:schemeClr val="tx1"/>
              </a:buClr>
              <a:buFontTx/>
              <a:buChar char="•"/>
            </a:pPr>
            <a:endParaRPr lang="fr-FR" sz="2400" dirty="0">
              <a:latin typeface="BISansCond" pitchFamily="2" charset="0"/>
            </a:endParaRPr>
          </a:p>
          <a:p>
            <a:pPr marL="0" indent="0">
              <a:buClr>
                <a:schemeClr val="tx1"/>
              </a:buClr>
              <a:buFontTx/>
              <a:buNone/>
            </a:pPr>
            <a:r>
              <a:rPr lang="fr-FR" sz="2400" b="1" dirty="0">
                <a:latin typeface="BISansCond" pitchFamily="2" charset="0"/>
              </a:rPr>
              <a:t>&gt; Notre culture</a:t>
            </a:r>
          </a:p>
          <a:p>
            <a:pPr marL="0" indent="0">
              <a:buClr>
                <a:schemeClr val="tx1"/>
              </a:buClr>
              <a:buFontTx/>
              <a:buNone/>
            </a:pPr>
            <a:r>
              <a:rPr lang="fr-FR" sz="2400" dirty="0" smtClean="0">
                <a:latin typeface="BISansCond" pitchFamily="2" charset="0"/>
              </a:rPr>
              <a:t>Notre culture d‘entreprise repose </a:t>
            </a:r>
            <a:r>
              <a:rPr lang="fr-FR" sz="2400" dirty="0">
                <a:latin typeface="BISansCond" pitchFamily="2" charset="0"/>
              </a:rPr>
              <a:t>à la fois sur </a:t>
            </a:r>
          </a:p>
          <a:p>
            <a:pPr marL="360000" indent="0">
              <a:buClr>
                <a:schemeClr val="tx1"/>
              </a:buClr>
              <a:buFontTx/>
              <a:buChar char="•"/>
            </a:pPr>
            <a:r>
              <a:rPr lang="fr-FR" sz="2400" dirty="0">
                <a:latin typeface="BISansCond" pitchFamily="2" charset="0"/>
              </a:rPr>
              <a:t> </a:t>
            </a:r>
            <a:r>
              <a:rPr lang="fr-FR" sz="2400" dirty="0" smtClean="0">
                <a:latin typeface="BISansCond" pitchFamily="2" charset="0"/>
              </a:rPr>
              <a:t>La </a:t>
            </a:r>
            <a:r>
              <a:rPr lang="fr-FR" sz="2400" dirty="0">
                <a:latin typeface="BISansCond" pitchFamily="2" charset="0"/>
              </a:rPr>
              <a:t>vision de </a:t>
            </a:r>
            <a:r>
              <a:rPr lang="fr-FR" sz="2400" dirty="0" smtClean="0">
                <a:latin typeface="BISansCond" pitchFamily="2" charset="0"/>
              </a:rPr>
              <a:t>l’entreprise</a:t>
            </a:r>
          </a:p>
          <a:p>
            <a:pPr marL="360000" indent="0">
              <a:buClr>
                <a:schemeClr val="tx1"/>
              </a:buClr>
              <a:buFontTx/>
              <a:buChar char="•"/>
            </a:pPr>
            <a:r>
              <a:rPr lang="fr-FR" sz="2400" dirty="0" smtClean="0">
                <a:latin typeface="BISansCond" pitchFamily="2" charset="0"/>
              </a:rPr>
              <a:t>Une </a:t>
            </a:r>
            <a:r>
              <a:rPr lang="fr-FR" sz="2400" dirty="0">
                <a:latin typeface="BISansCond" pitchFamily="2" charset="0"/>
              </a:rPr>
              <a:t>façon d’être et de se comporter basée sur l’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innovation</a:t>
            </a:r>
            <a:r>
              <a:rPr lang="fr-FR" sz="2400" b="1" dirty="0">
                <a:latin typeface="BISansCond" pitchFamily="2" charset="0"/>
              </a:rPr>
              <a:t>, </a:t>
            </a:r>
            <a:r>
              <a:rPr lang="fr-FR" sz="2400" dirty="0">
                <a:latin typeface="BISansCond" pitchFamily="2" charset="0"/>
              </a:rPr>
              <a:t>le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travail en équipe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</a:rPr>
              <a:t> </a:t>
            </a:r>
            <a:r>
              <a:rPr lang="fr-FR" sz="2400" dirty="0">
                <a:latin typeface="BISansCond" pitchFamily="2" charset="0"/>
              </a:rPr>
              <a:t>et la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culture du résultat</a:t>
            </a:r>
            <a:r>
              <a:rPr lang="fr-FR" sz="2400" b="1" dirty="0">
                <a:latin typeface="BISansCond" pitchFamily="2" charset="0"/>
              </a:rPr>
              <a:t>, </a:t>
            </a:r>
            <a:r>
              <a:rPr lang="fr-FR" sz="2400" dirty="0">
                <a:latin typeface="BISansCond" pitchFamily="2" charset="0"/>
              </a:rPr>
              <a:t>appelée </a:t>
            </a:r>
            <a:r>
              <a:rPr lang="fr-FR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Lead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 &amp; </a:t>
            </a:r>
            <a:r>
              <a:rPr lang="fr-FR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Learn</a:t>
            </a:r>
            <a:endParaRPr lang="fr-FR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BISansCond" pitchFamily="2" charset="0"/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Char char="ü"/>
            </a:pPr>
            <a:endParaRPr lang="fr-FR" sz="2400" dirty="0">
              <a:solidFill>
                <a:schemeClr val="accent1"/>
              </a:solidFill>
              <a:latin typeface="BISansCond" pitchFamily="2" charset="0"/>
            </a:endParaRPr>
          </a:p>
        </p:txBody>
      </p:sp>
      <p:sp>
        <p:nvSpPr>
          <p:cNvPr id="4" name="Espace réservé de la date 3"/>
          <p:cNvSpPr txBox="1">
            <a:spLocks noGrp="1"/>
          </p:cNvSpPr>
          <p:nvPr/>
        </p:nvSpPr>
        <p:spPr bwMode="auto">
          <a:xfrm>
            <a:off x="7092280" y="6451600"/>
            <a:ext cx="1700883" cy="2177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en-GB" sz="1000" dirty="0">
              <a:solidFill>
                <a:srgbClr val="000000"/>
              </a:solidFill>
              <a:latin typeface="BISansMlCond" pitchFamily="50" charset="0"/>
              <a:ea typeface="ヒラギノ角ゴ Pro W3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B142-EEF4-487A-94C0-595E66CB6CFB}" type="datetime4">
              <a:rPr lang="fr-FR" smtClean="0"/>
              <a:pPr/>
              <a:t>2 mars 2012</a:t>
            </a:fld>
            <a:endParaRPr lang="fr-FR" dirty="0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5929330"/>
            <a:ext cx="2895600" cy="776270"/>
          </a:xfrm>
        </p:spPr>
        <p:txBody>
          <a:bodyPr/>
          <a:lstStyle/>
          <a:p>
            <a:r>
              <a:rPr lang="de-DE" dirty="0" smtClean="0"/>
              <a:t>    </a:t>
            </a:r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1FC0-1BC2-4BD9-8EF7-79AAA5799F3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7020272" cy="431502"/>
          </a:xfrm>
        </p:spPr>
        <p:txBody>
          <a:bodyPr/>
          <a:lstStyle/>
          <a:p>
            <a:r>
              <a:rPr lang="fr-CA" sz="2800" b="1" dirty="0"/>
              <a:t>Nos</a:t>
            </a:r>
            <a:r>
              <a:rPr lang="en-GB" sz="2800" b="1" dirty="0"/>
              <a:t> </a:t>
            </a:r>
            <a:r>
              <a:rPr lang="fr-CA" sz="2800" b="1" dirty="0"/>
              <a:t>employés</a:t>
            </a:r>
            <a:r>
              <a:rPr lang="en-GB" sz="2800" b="1" dirty="0"/>
              <a:t> / Des </a:t>
            </a:r>
            <a:r>
              <a:rPr lang="fr-FR" sz="2800" b="1" dirty="0"/>
              <a:t>Innovateurs</a:t>
            </a:r>
          </a:p>
        </p:txBody>
      </p:sp>
      <p:sp>
        <p:nvSpPr>
          <p:cNvPr id="33795" name="Text Placeholder 15"/>
          <p:cNvSpPr>
            <a:spLocks noGrp="1"/>
          </p:cNvSpPr>
          <p:nvPr>
            <p:ph type="body" sz="half" idx="4294967295"/>
          </p:nvPr>
        </p:nvSpPr>
        <p:spPr>
          <a:xfrm>
            <a:off x="4679950" y="1125538"/>
            <a:ext cx="4464050" cy="4535487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de-DE" sz="1600" dirty="0">
                <a:latin typeface="BISansCond" pitchFamily="2" charset="0"/>
              </a:rPr>
              <a:t>Boehringer Ingelheim</a:t>
            </a:r>
            <a:r>
              <a:rPr lang="fr-FR" sz="1600" dirty="0">
                <a:latin typeface="BISansCond" pitchFamily="2" charset="0"/>
              </a:rPr>
              <a:t> a fait le choix de placer le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</a:rPr>
              <a:t>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développement des Hommes et des compétences </a:t>
            </a:r>
            <a:r>
              <a:rPr lang="fr-FR" sz="1600" dirty="0">
                <a:latin typeface="BISansCond" pitchFamily="2" charset="0"/>
              </a:rPr>
              <a:t>au cœur de sa stratégie :             </a:t>
            </a:r>
          </a:p>
          <a:p>
            <a:pPr marL="720000" lvl="2"/>
            <a:r>
              <a:rPr lang="fr-FR" sz="1600" dirty="0">
                <a:latin typeface="BISansCond" pitchFamily="2" charset="0"/>
              </a:rPr>
              <a:t>Pour répondre aux enjeux de développement de l’entreprise en s’appuyant sur tous les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  <a:latin typeface="BISansCond" pitchFamily="2" charset="0"/>
              </a:rPr>
              <a:t>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talents </a:t>
            </a:r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humains</a:t>
            </a:r>
          </a:p>
          <a:p>
            <a:pPr marL="720000" lvl="2"/>
            <a:r>
              <a:rPr lang="fr-FR" sz="1600" dirty="0" smtClean="0">
                <a:latin typeface="BISansCond" pitchFamily="2" charset="0"/>
              </a:rPr>
              <a:t>Grâce </a:t>
            </a:r>
            <a:r>
              <a:rPr lang="fr-FR" sz="1600" dirty="0">
                <a:latin typeface="BISansCond" pitchFamily="2" charset="0"/>
              </a:rPr>
              <a:t>à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une</a:t>
            </a:r>
            <a:r>
              <a: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gestion active des compétences </a:t>
            </a:r>
            <a:r>
              <a:rPr lang="fr-FR" sz="1600" dirty="0">
                <a:latin typeface="BISansCond" pitchFamily="2" charset="0"/>
              </a:rPr>
              <a:t>et un plan de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développement professionnel individuel</a:t>
            </a:r>
            <a:r>
              <a: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 </a:t>
            </a:r>
            <a:r>
              <a:rPr lang="fr-FR" sz="1600" dirty="0">
                <a:latin typeface="BISansCond" pitchFamily="2" charset="0"/>
              </a:rPr>
              <a:t>de l’ensemble des salariés  </a:t>
            </a:r>
          </a:p>
          <a:p>
            <a:pPr marL="0" indent="0" algn="ctr">
              <a:buClr>
                <a:schemeClr val="bg1"/>
              </a:buClr>
              <a:buFontTx/>
              <a:buNone/>
            </a:pPr>
            <a:endParaRPr lang="fr-FR" sz="1600" dirty="0">
              <a:latin typeface="BISansCond" pitchFamily="2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fr-FR" sz="1600" dirty="0">
                <a:latin typeface="BISansCond" pitchFamily="2" charset="0"/>
              </a:rPr>
              <a:t>C‘est</a:t>
            </a:r>
            <a:r>
              <a:rPr lang="de-DE" sz="1600" dirty="0">
                <a:latin typeface="BISansCond" pitchFamily="2" charset="0"/>
              </a:rPr>
              <a:t> </a:t>
            </a:r>
            <a:r>
              <a:rPr lang="fr-FR" sz="1600" dirty="0">
                <a:latin typeface="BISansCond" pitchFamily="2" charset="0"/>
              </a:rPr>
              <a:t>pourquoi</a:t>
            </a:r>
            <a:r>
              <a:rPr lang="de-DE" sz="1600" dirty="0">
                <a:latin typeface="BISansCond" pitchFamily="2" charset="0"/>
              </a:rPr>
              <a:t> Boehringer Ingelheim</a:t>
            </a:r>
            <a:r>
              <a:rPr lang="fr-FR" sz="1600" dirty="0">
                <a:latin typeface="BISansCond" pitchFamily="2" charset="0"/>
              </a:rPr>
              <a:t> consent à un effort très important de développement avec:</a:t>
            </a:r>
          </a:p>
          <a:p>
            <a:pPr marL="720000" lvl="2"/>
            <a:r>
              <a:rPr lang="fr-FR" sz="1600" dirty="0">
                <a:latin typeface="BISansCond" pitchFamily="2" charset="0"/>
              </a:rPr>
              <a:t>Près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de 3 000 </a:t>
            </a:r>
            <a:r>
              <a:rPr lang="fr-FR" sz="16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000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 d’euros </a:t>
            </a:r>
            <a:r>
              <a:rPr lang="fr-FR" sz="1600" dirty="0">
                <a:latin typeface="BISansCond" pitchFamily="2" charset="0"/>
              </a:rPr>
              <a:t>consacrés à la formation, soit 4,4 % de la masse salariale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en</a:t>
            </a:r>
            <a:r>
              <a: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 </a:t>
            </a:r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2009</a:t>
            </a:r>
          </a:p>
          <a:p>
            <a:pPr marL="720000" lvl="2"/>
            <a:r>
              <a:rPr lang="fr-FR" sz="1600" dirty="0" smtClean="0">
                <a:latin typeface="BISansCond" pitchFamily="2" charset="0"/>
              </a:rPr>
              <a:t>Une </a:t>
            </a:r>
            <a:r>
              <a:rPr lang="fr-FR" sz="1600" dirty="0">
                <a:latin typeface="BISansCond" pitchFamily="2" charset="0"/>
              </a:rPr>
              <a:t>offre très riche de programmes, qui vient compléter</a:t>
            </a:r>
            <a:r>
              <a:rPr lang="fr-FR" sz="1600" b="1" dirty="0">
                <a:latin typeface="BISansCond" pitchFamily="2" charset="0"/>
              </a:rPr>
              <a:t> le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ISansCond" pitchFamily="2" charset="0"/>
              </a:rPr>
              <a:t>coaching au quotidien par le manager</a:t>
            </a:r>
            <a:r>
              <a:rPr lang="fr-FR" sz="1600" dirty="0">
                <a:latin typeface="BISansCond" pitchFamily="2" charset="0"/>
              </a:rPr>
              <a:t>, clé de voûte du développement chez Boehringer Ingelheim</a:t>
            </a:r>
          </a:p>
          <a:p>
            <a:pPr marL="0" indent="0">
              <a:buFont typeface="Wingdings" pitchFamily="2" charset="2"/>
              <a:buNone/>
            </a:pPr>
            <a:endParaRPr lang="fr-FR" sz="1600" dirty="0">
              <a:latin typeface="BISansCond" pitchFamily="2" charset="0"/>
            </a:endParaRPr>
          </a:p>
        </p:txBody>
      </p:sp>
      <p:sp>
        <p:nvSpPr>
          <p:cNvPr id="39938" name="Datumsplatzhalter 3"/>
          <p:cNvSpPr txBox="1">
            <a:spLocks noGrp="1"/>
          </p:cNvSpPr>
          <p:nvPr/>
        </p:nvSpPr>
        <p:spPr bwMode="auto">
          <a:xfrm>
            <a:off x="7308304" y="6451600"/>
            <a:ext cx="1484859" cy="2177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en-GB" sz="1000" dirty="0">
              <a:solidFill>
                <a:srgbClr val="000000"/>
              </a:solidFill>
              <a:latin typeface="BISansMlCond" pitchFamily="50" charset="0"/>
              <a:ea typeface="ヒラギノ角ゴ Pro W3" charset="-128"/>
            </a:endParaRPr>
          </a:p>
        </p:txBody>
      </p:sp>
      <p:sp>
        <p:nvSpPr>
          <p:cNvPr id="95238" name="TextBox 9"/>
          <p:cNvSpPr txBox="1">
            <a:spLocks noChangeArrowheads="1"/>
          </p:cNvSpPr>
          <p:nvPr/>
        </p:nvSpPr>
        <p:spPr bwMode="auto">
          <a:xfrm>
            <a:off x="323528" y="4005064"/>
            <a:ext cx="4110732" cy="2389406"/>
          </a:xfrm>
          <a:prstGeom prst="cloudCallou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ctr" eaLnBrk="0" hangingPunct="0"/>
            <a:r>
              <a:rPr lang="fr-FR" sz="1600" dirty="0">
                <a:latin typeface="BISansCond" pitchFamily="2" charset="0"/>
                <a:ea typeface="ヒラギノ角ゴ Pro W3" charset="-128"/>
              </a:rPr>
              <a:t>Nos employés sont la </a:t>
            </a:r>
            <a:r>
              <a:rPr lang="fr-FR" sz="1600" dirty="0" smtClean="0">
                <a:latin typeface="BISansCond" pitchFamily="2" charset="0"/>
                <a:ea typeface="ヒラギノ角ゴ Pro W3" charset="-128"/>
              </a:rPr>
              <a:t>garantie </a:t>
            </a:r>
            <a:r>
              <a:rPr lang="fr-FR" sz="1600" dirty="0">
                <a:latin typeface="BISansCond" pitchFamily="2" charset="0"/>
                <a:ea typeface="ヒラギノ角ゴ Pro W3" charset="-128"/>
              </a:rPr>
              <a:t>de </a:t>
            </a:r>
            <a:r>
              <a:rPr lang="fr-FR" sz="1600" dirty="0" smtClean="0">
                <a:latin typeface="BISansCond" pitchFamily="2" charset="0"/>
                <a:ea typeface="ヒラギノ角ゴ Pro W3" charset="-128"/>
              </a:rPr>
              <a:t>notre</a:t>
            </a:r>
          </a:p>
          <a:p>
            <a:pPr marL="266700" indent="-266700" algn="ctr" eaLnBrk="0" hangingPunct="0"/>
            <a:r>
              <a:rPr lang="fr-FR" sz="1600" dirty="0" smtClean="0">
                <a:latin typeface="BISansCond" pitchFamily="2" charset="0"/>
                <a:ea typeface="ヒラギノ角ゴ Pro W3" charset="-128"/>
              </a:rPr>
              <a:t>capacité </a:t>
            </a:r>
            <a:r>
              <a:rPr lang="fr-FR" sz="1600" dirty="0">
                <a:latin typeface="BISansCond" pitchFamily="2" charset="0"/>
                <a:ea typeface="ヒラギノ角ゴ Pro W3" charset="-128"/>
              </a:rPr>
              <a:t>d’innovation et notre </a:t>
            </a:r>
            <a:r>
              <a:rPr lang="fr-FR" sz="1600" dirty="0" smtClean="0">
                <a:latin typeface="BISansCond" pitchFamily="2" charset="0"/>
                <a:ea typeface="ヒラギノ角ゴ Pro W3" charset="-128"/>
              </a:rPr>
              <a:t>activité</a:t>
            </a:r>
          </a:p>
          <a:p>
            <a:pPr marL="266700" indent="-266700" algn="ctr" eaLnBrk="0" hangingPunct="0"/>
            <a:r>
              <a:rPr lang="fr-FR" sz="1600" dirty="0" smtClean="0">
                <a:latin typeface="BISansCond" pitchFamily="2" charset="0"/>
                <a:ea typeface="ヒラギノ角ゴ Pro W3" charset="-128"/>
              </a:rPr>
              <a:t>d’entreprise </a:t>
            </a:r>
            <a:r>
              <a:rPr lang="fr-FR" sz="1600" dirty="0">
                <a:latin typeface="BISansCond" pitchFamily="2" charset="0"/>
                <a:ea typeface="ヒラギノ角ゴ Pro W3" charset="-128"/>
              </a:rPr>
              <a:t>la plus  importante</a:t>
            </a:r>
          </a:p>
          <a:p>
            <a:pPr marL="266700" indent="-266700" algn="ctr" eaLnBrk="0" hangingPunct="0">
              <a:buFont typeface="Arial" charset="0"/>
              <a:buChar char="•"/>
            </a:pPr>
            <a:endParaRPr lang="en-US" sz="1600" dirty="0">
              <a:latin typeface="BISansCond" pitchFamily="2" charset="0"/>
              <a:ea typeface="ヒラギノ角ゴ Pro W3" charset="-128"/>
            </a:endParaRPr>
          </a:p>
        </p:txBody>
      </p:sp>
      <p:pic>
        <p:nvPicPr>
          <p:cNvPr id="95239" name="Picture 10" descr="028_researc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188269"/>
            <a:ext cx="3414712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72008"/>
            <a:ext cx="7094592" cy="836712"/>
          </a:xfrm>
        </p:spPr>
        <p:txBody>
          <a:bodyPr>
            <a:noAutofit/>
          </a:bodyPr>
          <a:lstStyle/>
          <a:p>
            <a:pPr defTabSz="912813"/>
            <a:r>
              <a:rPr lang="fr-FR" b="1" dirty="0"/>
              <a:t>Développement de l’emploi et des </a:t>
            </a:r>
            <a:r>
              <a:rPr lang="fr-FR" b="1" dirty="0" smtClean="0"/>
              <a:t>compétences: </a:t>
            </a:r>
            <a:br>
              <a:rPr lang="fr-FR" b="1" dirty="0" smtClean="0"/>
            </a:br>
            <a:r>
              <a:rPr lang="fr-FR" b="1" dirty="0" smtClean="0"/>
              <a:t>le Talent management</a:t>
            </a:r>
            <a:endParaRPr lang="fr-FR" b="1" dirty="0"/>
          </a:p>
        </p:txBody>
      </p:sp>
      <p:sp>
        <p:nvSpPr>
          <p:cNvPr id="55" name="Espace réservé de la date 54"/>
          <p:cNvSpPr>
            <a:spLocks noGrp="1"/>
          </p:cNvSpPr>
          <p:nvPr>
            <p:ph type="dt" sz="half" idx="10"/>
          </p:nvPr>
        </p:nvSpPr>
        <p:spPr>
          <a:xfrm>
            <a:off x="7893050" y="6345956"/>
            <a:ext cx="900113" cy="179388"/>
          </a:xfrm>
        </p:spPr>
        <p:txBody>
          <a:bodyPr/>
          <a:lstStyle/>
          <a:p>
            <a:fld id="{8712936A-7DF9-48DF-AC04-DF47DDC7EB92}" type="datetime4">
              <a:rPr lang="fr-FR" smtClean="0"/>
              <a:pPr/>
              <a:t>2 mars 2012</a:t>
            </a:fld>
            <a:endParaRPr lang="fr-FR" dirty="0"/>
          </a:p>
        </p:txBody>
      </p:sp>
      <p:sp>
        <p:nvSpPr>
          <p:cNvPr id="5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28604"/>
          </a:xfrm>
        </p:spPr>
        <p:txBody>
          <a:bodyPr/>
          <a:lstStyle/>
          <a:p>
            <a:r>
              <a:rPr lang="fr-FR" smtClean="0"/>
              <a:t>    </a:t>
            </a:r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>
          <a:xfrm>
            <a:off x="8129016" y="5853533"/>
            <a:ext cx="609600" cy="521208"/>
          </a:xfrm>
        </p:spPr>
        <p:txBody>
          <a:bodyPr>
            <a:normAutofit/>
          </a:bodyPr>
          <a:lstStyle/>
          <a:p>
            <a:fld id="{2DB4C76A-CCEC-4C8C-9647-DA2CA2AA485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987675" y="3394496"/>
            <a:ext cx="7588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>
                <a:solidFill>
                  <a:srgbClr val="FFFFFF"/>
                </a:solidFill>
                <a:latin typeface="BISans" pitchFamily="2" charset="0"/>
              </a:rPr>
              <a:t>Courrier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099175" y="5120108"/>
            <a:ext cx="5794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>
                <a:solidFill>
                  <a:srgbClr val="FFFFFF"/>
                </a:solidFill>
                <a:latin typeface="BISans" pitchFamily="2" charset="0"/>
              </a:rPr>
              <a:t>PGRC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6480175" y="3842171"/>
            <a:ext cx="9779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>
                <a:solidFill>
                  <a:srgbClr val="FFFFFF"/>
                </a:solidFill>
                <a:latin typeface="BISans" pitchFamily="2" charset="0"/>
              </a:rPr>
              <a:t>Formations</a:t>
            </a:r>
          </a:p>
        </p:txBody>
      </p:sp>
      <p:sp>
        <p:nvSpPr>
          <p:cNvPr id="142342" name="Freeform 6"/>
          <p:cNvSpPr>
            <a:spLocks/>
          </p:cNvSpPr>
          <p:nvPr/>
        </p:nvSpPr>
        <p:spPr bwMode="auto">
          <a:xfrm>
            <a:off x="4200525" y="1456158"/>
            <a:ext cx="2630488" cy="1677988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321" y="56"/>
              </a:cxn>
              <a:cxn ang="0">
                <a:pos x="348" y="112"/>
              </a:cxn>
              <a:cxn ang="0">
                <a:pos x="377" y="161"/>
              </a:cxn>
              <a:cxn ang="0">
                <a:pos x="394" y="218"/>
              </a:cxn>
              <a:cxn ang="0">
                <a:pos x="390" y="264"/>
              </a:cxn>
              <a:cxn ang="0">
                <a:pos x="369" y="310"/>
              </a:cxn>
              <a:cxn ang="0">
                <a:pos x="320" y="335"/>
              </a:cxn>
              <a:cxn ang="0">
                <a:pos x="259" y="316"/>
              </a:cxn>
              <a:cxn ang="0">
                <a:pos x="202" y="281"/>
              </a:cxn>
              <a:cxn ang="0">
                <a:pos x="156" y="253"/>
              </a:cxn>
              <a:cxn ang="0">
                <a:pos x="102" y="249"/>
              </a:cxn>
              <a:cxn ang="0">
                <a:pos x="53" y="278"/>
              </a:cxn>
              <a:cxn ang="0">
                <a:pos x="11" y="338"/>
              </a:cxn>
              <a:cxn ang="0">
                <a:pos x="2" y="407"/>
              </a:cxn>
              <a:cxn ang="0">
                <a:pos x="18" y="473"/>
              </a:cxn>
              <a:cxn ang="0">
                <a:pos x="58" y="527"/>
              </a:cxn>
              <a:cxn ang="0">
                <a:pos x="126" y="565"/>
              </a:cxn>
              <a:cxn ang="0">
                <a:pos x="224" y="574"/>
              </a:cxn>
              <a:cxn ang="0">
                <a:pos x="304" y="575"/>
              </a:cxn>
              <a:cxn ang="0">
                <a:pos x="347" y="626"/>
              </a:cxn>
              <a:cxn ang="0">
                <a:pos x="340" y="687"/>
              </a:cxn>
              <a:cxn ang="0">
                <a:pos x="307" y="761"/>
              </a:cxn>
              <a:cxn ang="0">
                <a:pos x="296" y="823"/>
              </a:cxn>
              <a:cxn ang="0">
                <a:pos x="383" y="834"/>
              </a:cxn>
              <a:cxn ang="0">
                <a:pos x="487" y="846"/>
              </a:cxn>
              <a:cxn ang="0">
                <a:pos x="631" y="846"/>
              </a:cxn>
              <a:cxn ang="0">
                <a:pos x="714" y="831"/>
              </a:cxn>
              <a:cxn ang="0">
                <a:pos x="760" y="798"/>
              </a:cxn>
              <a:cxn ang="0">
                <a:pos x="760" y="741"/>
              </a:cxn>
              <a:cxn ang="0">
                <a:pos x="744" y="676"/>
              </a:cxn>
              <a:cxn ang="0">
                <a:pos x="788" y="627"/>
              </a:cxn>
              <a:cxn ang="0">
                <a:pos x="866" y="604"/>
              </a:cxn>
              <a:cxn ang="0">
                <a:pos x="957" y="595"/>
              </a:cxn>
              <a:cxn ang="0">
                <a:pos x="1035" y="612"/>
              </a:cxn>
              <a:cxn ang="0">
                <a:pos x="1095" y="654"/>
              </a:cxn>
              <a:cxn ang="0">
                <a:pos x="1102" y="707"/>
              </a:cxn>
              <a:cxn ang="0">
                <a:pos x="1070" y="773"/>
              </a:cxn>
              <a:cxn ang="0">
                <a:pos x="1070" y="836"/>
              </a:cxn>
              <a:cxn ang="0">
                <a:pos x="1122" y="868"/>
              </a:cxn>
              <a:cxn ang="0">
                <a:pos x="1208" y="881"/>
              </a:cxn>
              <a:cxn ang="0">
                <a:pos x="1319" y="873"/>
              </a:cxn>
              <a:cxn ang="0">
                <a:pos x="1440" y="853"/>
              </a:cxn>
              <a:cxn ang="0">
                <a:pos x="1612" y="816"/>
              </a:cxn>
              <a:cxn ang="0">
                <a:pos x="1583" y="756"/>
              </a:cxn>
              <a:cxn ang="0">
                <a:pos x="1564" y="677"/>
              </a:cxn>
              <a:cxn ang="0">
                <a:pos x="1581" y="590"/>
              </a:cxn>
              <a:cxn ang="0">
                <a:pos x="1637" y="512"/>
              </a:cxn>
              <a:cxn ang="0">
                <a:pos x="1712" y="468"/>
              </a:cxn>
              <a:cxn ang="0">
                <a:pos x="1794" y="430"/>
              </a:cxn>
              <a:cxn ang="0">
                <a:pos x="1852" y="388"/>
              </a:cxn>
              <a:cxn ang="0">
                <a:pos x="1886" y="325"/>
              </a:cxn>
              <a:cxn ang="0">
                <a:pos x="1874" y="246"/>
              </a:cxn>
              <a:cxn ang="0">
                <a:pos x="1813" y="203"/>
              </a:cxn>
              <a:cxn ang="0">
                <a:pos x="1747" y="226"/>
              </a:cxn>
              <a:cxn ang="0">
                <a:pos x="1697" y="283"/>
              </a:cxn>
              <a:cxn ang="0">
                <a:pos x="1629" y="300"/>
              </a:cxn>
              <a:cxn ang="0">
                <a:pos x="1572" y="264"/>
              </a:cxn>
              <a:cxn ang="0">
                <a:pos x="1545" y="201"/>
              </a:cxn>
              <a:cxn ang="0">
                <a:pos x="1550" y="124"/>
              </a:cxn>
              <a:cxn ang="0">
                <a:pos x="1573" y="44"/>
              </a:cxn>
            </a:cxnLst>
            <a:rect l="0" t="0" r="r" b="b"/>
            <a:pathLst>
              <a:path w="1890" h="881">
                <a:moveTo>
                  <a:pt x="1583" y="24"/>
                </a:moveTo>
                <a:lnTo>
                  <a:pt x="1599" y="0"/>
                </a:lnTo>
                <a:lnTo>
                  <a:pt x="336" y="0"/>
                </a:lnTo>
                <a:lnTo>
                  <a:pt x="326" y="14"/>
                </a:lnTo>
                <a:lnTo>
                  <a:pt x="321" y="34"/>
                </a:lnTo>
                <a:lnTo>
                  <a:pt x="321" y="56"/>
                </a:lnTo>
                <a:lnTo>
                  <a:pt x="326" y="74"/>
                </a:lnTo>
                <a:lnTo>
                  <a:pt x="337" y="94"/>
                </a:lnTo>
                <a:lnTo>
                  <a:pt x="348" y="112"/>
                </a:lnTo>
                <a:lnTo>
                  <a:pt x="358" y="127"/>
                </a:lnTo>
                <a:lnTo>
                  <a:pt x="369" y="144"/>
                </a:lnTo>
                <a:lnTo>
                  <a:pt x="377" y="161"/>
                </a:lnTo>
                <a:lnTo>
                  <a:pt x="386" y="181"/>
                </a:lnTo>
                <a:lnTo>
                  <a:pt x="391" y="199"/>
                </a:lnTo>
                <a:lnTo>
                  <a:pt x="394" y="218"/>
                </a:lnTo>
                <a:lnTo>
                  <a:pt x="394" y="234"/>
                </a:lnTo>
                <a:lnTo>
                  <a:pt x="393" y="253"/>
                </a:lnTo>
                <a:lnTo>
                  <a:pt x="390" y="264"/>
                </a:lnTo>
                <a:lnTo>
                  <a:pt x="385" y="283"/>
                </a:lnTo>
                <a:lnTo>
                  <a:pt x="379" y="298"/>
                </a:lnTo>
                <a:lnTo>
                  <a:pt x="369" y="310"/>
                </a:lnTo>
                <a:lnTo>
                  <a:pt x="358" y="321"/>
                </a:lnTo>
                <a:lnTo>
                  <a:pt x="344" y="330"/>
                </a:lnTo>
                <a:lnTo>
                  <a:pt x="320" y="335"/>
                </a:lnTo>
                <a:lnTo>
                  <a:pt x="301" y="333"/>
                </a:lnTo>
                <a:lnTo>
                  <a:pt x="282" y="326"/>
                </a:lnTo>
                <a:lnTo>
                  <a:pt x="259" y="316"/>
                </a:lnTo>
                <a:lnTo>
                  <a:pt x="236" y="305"/>
                </a:lnTo>
                <a:lnTo>
                  <a:pt x="220" y="293"/>
                </a:lnTo>
                <a:lnTo>
                  <a:pt x="202" y="281"/>
                </a:lnTo>
                <a:lnTo>
                  <a:pt x="186" y="271"/>
                </a:lnTo>
                <a:lnTo>
                  <a:pt x="172" y="261"/>
                </a:lnTo>
                <a:lnTo>
                  <a:pt x="156" y="253"/>
                </a:lnTo>
                <a:lnTo>
                  <a:pt x="139" y="248"/>
                </a:lnTo>
                <a:lnTo>
                  <a:pt x="120" y="246"/>
                </a:lnTo>
                <a:lnTo>
                  <a:pt x="102" y="249"/>
                </a:lnTo>
                <a:lnTo>
                  <a:pt x="83" y="256"/>
                </a:lnTo>
                <a:lnTo>
                  <a:pt x="69" y="266"/>
                </a:lnTo>
                <a:lnTo>
                  <a:pt x="53" y="278"/>
                </a:lnTo>
                <a:lnTo>
                  <a:pt x="37" y="295"/>
                </a:lnTo>
                <a:lnTo>
                  <a:pt x="24" y="313"/>
                </a:lnTo>
                <a:lnTo>
                  <a:pt x="11" y="338"/>
                </a:lnTo>
                <a:lnTo>
                  <a:pt x="5" y="360"/>
                </a:lnTo>
                <a:lnTo>
                  <a:pt x="0" y="381"/>
                </a:lnTo>
                <a:lnTo>
                  <a:pt x="2" y="407"/>
                </a:lnTo>
                <a:lnTo>
                  <a:pt x="4" y="428"/>
                </a:lnTo>
                <a:lnTo>
                  <a:pt x="10" y="453"/>
                </a:lnTo>
                <a:lnTo>
                  <a:pt x="18" y="473"/>
                </a:lnTo>
                <a:lnTo>
                  <a:pt x="29" y="495"/>
                </a:lnTo>
                <a:lnTo>
                  <a:pt x="42" y="512"/>
                </a:lnTo>
                <a:lnTo>
                  <a:pt x="58" y="527"/>
                </a:lnTo>
                <a:lnTo>
                  <a:pt x="75" y="542"/>
                </a:lnTo>
                <a:lnTo>
                  <a:pt x="100" y="555"/>
                </a:lnTo>
                <a:lnTo>
                  <a:pt x="126" y="565"/>
                </a:lnTo>
                <a:lnTo>
                  <a:pt x="154" y="572"/>
                </a:lnTo>
                <a:lnTo>
                  <a:pt x="186" y="575"/>
                </a:lnTo>
                <a:lnTo>
                  <a:pt x="224" y="574"/>
                </a:lnTo>
                <a:lnTo>
                  <a:pt x="251" y="572"/>
                </a:lnTo>
                <a:lnTo>
                  <a:pt x="278" y="570"/>
                </a:lnTo>
                <a:lnTo>
                  <a:pt x="304" y="575"/>
                </a:lnTo>
                <a:lnTo>
                  <a:pt x="321" y="585"/>
                </a:lnTo>
                <a:lnTo>
                  <a:pt x="337" y="604"/>
                </a:lnTo>
                <a:lnTo>
                  <a:pt x="347" y="626"/>
                </a:lnTo>
                <a:lnTo>
                  <a:pt x="348" y="647"/>
                </a:lnTo>
                <a:lnTo>
                  <a:pt x="347" y="666"/>
                </a:lnTo>
                <a:lnTo>
                  <a:pt x="340" y="687"/>
                </a:lnTo>
                <a:lnTo>
                  <a:pt x="329" y="714"/>
                </a:lnTo>
                <a:lnTo>
                  <a:pt x="320" y="736"/>
                </a:lnTo>
                <a:lnTo>
                  <a:pt x="307" y="761"/>
                </a:lnTo>
                <a:lnTo>
                  <a:pt x="294" y="786"/>
                </a:lnTo>
                <a:lnTo>
                  <a:pt x="277" y="819"/>
                </a:lnTo>
                <a:lnTo>
                  <a:pt x="296" y="823"/>
                </a:lnTo>
                <a:lnTo>
                  <a:pt x="323" y="826"/>
                </a:lnTo>
                <a:lnTo>
                  <a:pt x="352" y="829"/>
                </a:lnTo>
                <a:lnTo>
                  <a:pt x="383" y="834"/>
                </a:lnTo>
                <a:lnTo>
                  <a:pt x="415" y="838"/>
                </a:lnTo>
                <a:lnTo>
                  <a:pt x="450" y="843"/>
                </a:lnTo>
                <a:lnTo>
                  <a:pt x="487" y="846"/>
                </a:lnTo>
                <a:lnTo>
                  <a:pt x="526" y="848"/>
                </a:lnTo>
                <a:lnTo>
                  <a:pt x="604" y="848"/>
                </a:lnTo>
                <a:lnTo>
                  <a:pt x="631" y="846"/>
                </a:lnTo>
                <a:lnTo>
                  <a:pt x="658" y="844"/>
                </a:lnTo>
                <a:lnTo>
                  <a:pt x="688" y="839"/>
                </a:lnTo>
                <a:lnTo>
                  <a:pt x="714" y="831"/>
                </a:lnTo>
                <a:lnTo>
                  <a:pt x="733" y="821"/>
                </a:lnTo>
                <a:lnTo>
                  <a:pt x="749" y="809"/>
                </a:lnTo>
                <a:lnTo>
                  <a:pt x="760" y="798"/>
                </a:lnTo>
                <a:lnTo>
                  <a:pt x="765" y="784"/>
                </a:lnTo>
                <a:lnTo>
                  <a:pt x="765" y="764"/>
                </a:lnTo>
                <a:lnTo>
                  <a:pt x="760" y="741"/>
                </a:lnTo>
                <a:lnTo>
                  <a:pt x="752" y="717"/>
                </a:lnTo>
                <a:lnTo>
                  <a:pt x="744" y="696"/>
                </a:lnTo>
                <a:lnTo>
                  <a:pt x="744" y="676"/>
                </a:lnTo>
                <a:lnTo>
                  <a:pt x="754" y="657"/>
                </a:lnTo>
                <a:lnTo>
                  <a:pt x="768" y="641"/>
                </a:lnTo>
                <a:lnTo>
                  <a:pt x="788" y="627"/>
                </a:lnTo>
                <a:lnTo>
                  <a:pt x="812" y="617"/>
                </a:lnTo>
                <a:lnTo>
                  <a:pt x="839" y="609"/>
                </a:lnTo>
                <a:lnTo>
                  <a:pt x="866" y="604"/>
                </a:lnTo>
                <a:lnTo>
                  <a:pt x="900" y="599"/>
                </a:lnTo>
                <a:lnTo>
                  <a:pt x="927" y="595"/>
                </a:lnTo>
                <a:lnTo>
                  <a:pt x="957" y="595"/>
                </a:lnTo>
                <a:lnTo>
                  <a:pt x="982" y="597"/>
                </a:lnTo>
                <a:lnTo>
                  <a:pt x="1009" y="604"/>
                </a:lnTo>
                <a:lnTo>
                  <a:pt x="1035" y="612"/>
                </a:lnTo>
                <a:lnTo>
                  <a:pt x="1059" y="624"/>
                </a:lnTo>
                <a:lnTo>
                  <a:pt x="1078" y="637"/>
                </a:lnTo>
                <a:lnTo>
                  <a:pt x="1095" y="654"/>
                </a:lnTo>
                <a:lnTo>
                  <a:pt x="1103" y="671"/>
                </a:lnTo>
                <a:lnTo>
                  <a:pt x="1106" y="687"/>
                </a:lnTo>
                <a:lnTo>
                  <a:pt x="1102" y="707"/>
                </a:lnTo>
                <a:lnTo>
                  <a:pt x="1094" y="724"/>
                </a:lnTo>
                <a:lnTo>
                  <a:pt x="1079" y="751"/>
                </a:lnTo>
                <a:lnTo>
                  <a:pt x="1070" y="773"/>
                </a:lnTo>
                <a:lnTo>
                  <a:pt x="1062" y="796"/>
                </a:lnTo>
                <a:lnTo>
                  <a:pt x="1062" y="816"/>
                </a:lnTo>
                <a:lnTo>
                  <a:pt x="1070" y="836"/>
                </a:lnTo>
                <a:lnTo>
                  <a:pt x="1086" y="851"/>
                </a:lnTo>
                <a:lnTo>
                  <a:pt x="1100" y="860"/>
                </a:lnTo>
                <a:lnTo>
                  <a:pt x="1122" y="868"/>
                </a:lnTo>
                <a:lnTo>
                  <a:pt x="1149" y="875"/>
                </a:lnTo>
                <a:lnTo>
                  <a:pt x="1175" y="878"/>
                </a:lnTo>
                <a:lnTo>
                  <a:pt x="1208" y="881"/>
                </a:lnTo>
                <a:lnTo>
                  <a:pt x="1245" y="881"/>
                </a:lnTo>
                <a:lnTo>
                  <a:pt x="1275" y="876"/>
                </a:lnTo>
                <a:lnTo>
                  <a:pt x="1319" y="873"/>
                </a:lnTo>
                <a:lnTo>
                  <a:pt x="1364" y="866"/>
                </a:lnTo>
                <a:lnTo>
                  <a:pt x="1402" y="860"/>
                </a:lnTo>
                <a:lnTo>
                  <a:pt x="1440" y="853"/>
                </a:lnTo>
                <a:lnTo>
                  <a:pt x="1484" y="843"/>
                </a:lnTo>
                <a:lnTo>
                  <a:pt x="1537" y="831"/>
                </a:lnTo>
                <a:lnTo>
                  <a:pt x="1612" y="816"/>
                </a:lnTo>
                <a:lnTo>
                  <a:pt x="1602" y="798"/>
                </a:lnTo>
                <a:lnTo>
                  <a:pt x="1593" y="778"/>
                </a:lnTo>
                <a:lnTo>
                  <a:pt x="1583" y="756"/>
                </a:lnTo>
                <a:lnTo>
                  <a:pt x="1575" y="734"/>
                </a:lnTo>
                <a:lnTo>
                  <a:pt x="1569" y="707"/>
                </a:lnTo>
                <a:lnTo>
                  <a:pt x="1564" y="677"/>
                </a:lnTo>
                <a:lnTo>
                  <a:pt x="1565" y="649"/>
                </a:lnTo>
                <a:lnTo>
                  <a:pt x="1570" y="620"/>
                </a:lnTo>
                <a:lnTo>
                  <a:pt x="1581" y="590"/>
                </a:lnTo>
                <a:lnTo>
                  <a:pt x="1597" y="560"/>
                </a:lnTo>
                <a:lnTo>
                  <a:pt x="1615" y="534"/>
                </a:lnTo>
                <a:lnTo>
                  <a:pt x="1637" y="512"/>
                </a:lnTo>
                <a:lnTo>
                  <a:pt x="1661" y="495"/>
                </a:lnTo>
                <a:lnTo>
                  <a:pt x="1686" y="482"/>
                </a:lnTo>
                <a:lnTo>
                  <a:pt x="1712" y="468"/>
                </a:lnTo>
                <a:lnTo>
                  <a:pt x="1737" y="458"/>
                </a:lnTo>
                <a:lnTo>
                  <a:pt x="1763" y="447"/>
                </a:lnTo>
                <a:lnTo>
                  <a:pt x="1794" y="430"/>
                </a:lnTo>
                <a:lnTo>
                  <a:pt x="1815" y="420"/>
                </a:lnTo>
                <a:lnTo>
                  <a:pt x="1834" y="405"/>
                </a:lnTo>
                <a:lnTo>
                  <a:pt x="1852" y="388"/>
                </a:lnTo>
                <a:lnTo>
                  <a:pt x="1867" y="370"/>
                </a:lnTo>
                <a:lnTo>
                  <a:pt x="1879" y="348"/>
                </a:lnTo>
                <a:lnTo>
                  <a:pt x="1886" y="325"/>
                </a:lnTo>
                <a:lnTo>
                  <a:pt x="1890" y="298"/>
                </a:lnTo>
                <a:lnTo>
                  <a:pt x="1885" y="273"/>
                </a:lnTo>
                <a:lnTo>
                  <a:pt x="1874" y="246"/>
                </a:lnTo>
                <a:lnTo>
                  <a:pt x="1858" y="226"/>
                </a:lnTo>
                <a:lnTo>
                  <a:pt x="1837" y="211"/>
                </a:lnTo>
                <a:lnTo>
                  <a:pt x="1813" y="203"/>
                </a:lnTo>
                <a:lnTo>
                  <a:pt x="1791" y="203"/>
                </a:lnTo>
                <a:lnTo>
                  <a:pt x="1769" y="211"/>
                </a:lnTo>
                <a:lnTo>
                  <a:pt x="1747" y="226"/>
                </a:lnTo>
                <a:lnTo>
                  <a:pt x="1731" y="244"/>
                </a:lnTo>
                <a:lnTo>
                  <a:pt x="1713" y="264"/>
                </a:lnTo>
                <a:lnTo>
                  <a:pt x="1697" y="283"/>
                </a:lnTo>
                <a:lnTo>
                  <a:pt x="1680" y="295"/>
                </a:lnTo>
                <a:lnTo>
                  <a:pt x="1658" y="300"/>
                </a:lnTo>
                <a:lnTo>
                  <a:pt x="1629" y="300"/>
                </a:lnTo>
                <a:lnTo>
                  <a:pt x="1605" y="295"/>
                </a:lnTo>
                <a:lnTo>
                  <a:pt x="1588" y="280"/>
                </a:lnTo>
                <a:lnTo>
                  <a:pt x="1572" y="264"/>
                </a:lnTo>
                <a:lnTo>
                  <a:pt x="1559" y="246"/>
                </a:lnTo>
                <a:lnTo>
                  <a:pt x="1550" y="223"/>
                </a:lnTo>
                <a:lnTo>
                  <a:pt x="1545" y="201"/>
                </a:lnTo>
                <a:lnTo>
                  <a:pt x="1543" y="176"/>
                </a:lnTo>
                <a:lnTo>
                  <a:pt x="1545" y="149"/>
                </a:lnTo>
                <a:lnTo>
                  <a:pt x="1550" y="124"/>
                </a:lnTo>
                <a:lnTo>
                  <a:pt x="1558" y="91"/>
                </a:lnTo>
                <a:lnTo>
                  <a:pt x="1567" y="62"/>
                </a:lnTo>
                <a:lnTo>
                  <a:pt x="1573" y="44"/>
                </a:lnTo>
                <a:lnTo>
                  <a:pt x="1583" y="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0701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2343" name="Freeform 7"/>
          <p:cNvSpPr>
            <a:spLocks/>
          </p:cNvSpPr>
          <p:nvPr/>
        </p:nvSpPr>
        <p:spPr bwMode="auto">
          <a:xfrm>
            <a:off x="6343650" y="2910308"/>
            <a:ext cx="2101850" cy="2147888"/>
          </a:xfrm>
          <a:custGeom>
            <a:avLst/>
            <a:gdLst/>
            <a:ahLst/>
            <a:cxnLst>
              <a:cxn ang="0">
                <a:pos x="126" y="911"/>
              </a:cxn>
              <a:cxn ang="0">
                <a:pos x="217" y="930"/>
              </a:cxn>
              <a:cxn ang="0">
                <a:pos x="306" y="928"/>
              </a:cxn>
              <a:cxn ang="0">
                <a:pos x="395" y="893"/>
              </a:cxn>
              <a:cxn ang="0">
                <a:pos x="485" y="868"/>
              </a:cxn>
              <a:cxn ang="0">
                <a:pos x="561" y="903"/>
              </a:cxn>
              <a:cxn ang="0">
                <a:pos x="549" y="1003"/>
              </a:cxn>
              <a:cxn ang="0">
                <a:pos x="568" y="1092"/>
              </a:cxn>
              <a:cxn ang="0">
                <a:pos x="663" y="1122"/>
              </a:cxn>
              <a:cxn ang="0">
                <a:pos x="787" y="1118"/>
              </a:cxn>
              <a:cxn ang="0">
                <a:pos x="886" y="1075"/>
              </a:cxn>
              <a:cxn ang="0">
                <a:pos x="925" y="981"/>
              </a:cxn>
              <a:cxn ang="0">
                <a:pos x="954" y="893"/>
              </a:cxn>
              <a:cxn ang="0">
                <a:pos x="1040" y="846"/>
              </a:cxn>
              <a:cxn ang="0">
                <a:pos x="1157" y="836"/>
              </a:cxn>
              <a:cxn ang="0">
                <a:pos x="1268" y="846"/>
              </a:cxn>
              <a:cxn ang="0">
                <a:pos x="1318" y="67"/>
              </a:cxn>
              <a:cxn ang="0">
                <a:pos x="1222" y="20"/>
              </a:cxn>
              <a:cxn ang="0">
                <a:pos x="1094" y="2"/>
              </a:cxn>
              <a:cxn ang="0">
                <a:pos x="943" y="4"/>
              </a:cxn>
              <a:cxn ang="0">
                <a:pos x="827" y="24"/>
              </a:cxn>
              <a:cxn ang="0">
                <a:pos x="774" y="67"/>
              </a:cxn>
              <a:cxn ang="0">
                <a:pos x="798" y="124"/>
              </a:cxn>
              <a:cxn ang="0">
                <a:pos x="757" y="194"/>
              </a:cxn>
              <a:cxn ang="0">
                <a:pos x="679" y="238"/>
              </a:cxn>
              <a:cxn ang="0">
                <a:pos x="593" y="256"/>
              </a:cxn>
              <a:cxn ang="0">
                <a:pos x="506" y="243"/>
              </a:cxn>
              <a:cxn ang="0">
                <a:pos x="452" y="201"/>
              </a:cxn>
              <a:cxn ang="0">
                <a:pos x="468" y="136"/>
              </a:cxn>
              <a:cxn ang="0">
                <a:pos x="507" y="72"/>
              </a:cxn>
              <a:cxn ang="0">
                <a:pos x="480" y="14"/>
              </a:cxn>
              <a:cxn ang="0">
                <a:pos x="361" y="0"/>
              </a:cxn>
              <a:cxn ang="0">
                <a:pos x="194" y="24"/>
              </a:cxn>
              <a:cxn ang="0">
                <a:pos x="74" y="52"/>
              </a:cxn>
              <a:cxn ang="0">
                <a:pos x="89" y="134"/>
              </a:cxn>
              <a:cxn ang="0">
                <a:pos x="69" y="211"/>
              </a:cxn>
              <a:cxn ang="0">
                <a:pos x="29" y="311"/>
              </a:cxn>
              <a:cxn ang="0">
                <a:pos x="2" y="405"/>
              </a:cxn>
              <a:cxn ang="0">
                <a:pos x="21" y="488"/>
              </a:cxn>
              <a:cxn ang="0">
                <a:pos x="102" y="503"/>
              </a:cxn>
              <a:cxn ang="0">
                <a:pos x="174" y="431"/>
              </a:cxn>
              <a:cxn ang="0">
                <a:pos x="213" y="353"/>
              </a:cxn>
              <a:cxn ang="0">
                <a:pos x="291" y="335"/>
              </a:cxn>
              <a:cxn ang="0">
                <a:pos x="369" y="371"/>
              </a:cxn>
              <a:cxn ang="0">
                <a:pos x="395" y="458"/>
              </a:cxn>
              <a:cxn ang="0">
                <a:pos x="348" y="554"/>
              </a:cxn>
              <a:cxn ang="0">
                <a:pos x="275" y="620"/>
              </a:cxn>
              <a:cxn ang="0">
                <a:pos x="191" y="642"/>
              </a:cxn>
              <a:cxn ang="0">
                <a:pos x="112" y="689"/>
              </a:cxn>
              <a:cxn ang="0">
                <a:pos x="59" y="767"/>
              </a:cxn>
              <a:cxn ang="0">
                <a:pos x="51" y="859"/>
              </a:cxn>
            </a:cxnLst>
            <a:rect l="0" t="0" r="r" b="b"/>
            <a:pathLst>
              <a:path w="1512" h="1127">
                <a:moveTo>
                  <a:pt x="61" y="918"/>
                </a:moveTo>
                <a:lnTo>
                  <a:pt x="80" y="913"/>
                </a:lnTo>
                <a:lnTo>
                  <a:pt x="105" y="908"/>
                </a:lnTo>
                <a:lnTo>
                  <a:pt x="126" y="911"/>
                </a:lnTo>
                <a:lnTo>
                  <a:pt x="148" y="915"/>
                </a:lnTo>
                <a:lnTo>
                  <a:pt x="169" y="920"/>
                </a:lnTo>
                <a:lnTo>
                  <a:pt x="191" y="925"/>
                </a:lnTo>
                <a:lnTo>
                  <a:pt x="217" y="930"/>
                </a:lnTo>
                <a:lnTo>
                  <a:pt x="236" y="933"/>
                </a:lnTo>
                <a:lnTo>
                  <a:pt x="261" y="935"/>
                </a:lnTo>
                <a:lnTo>
                  <a:pt x="285" y="933"/>
                </a:lnTo>
                <a:lnTo>
                  <a:pt x="306" y="928"/>
                </a:lnTo>
                <a:lnTo>
                  <a:pt x="329" y="921"/>
                </a:lnTo>
                <a:lnTo>
                  <a:pt x="352" y="913"/>
                </a:lnTo>
                <a:lnTo>
                  <a:pt x="372" y="903"/>
                </a:lnTo>
                <a:lnTo>
                  <a:pt x="395" y="893"/>
                </a:lnTo>
                <a:lnTo>
                  <a:pt x="415" y="883"/>
                </a:lnTo>
                <a:lnTo>
                  <a:pt x="441" y="874"/>
                </a:lnTo>
                <a:lnTo>
                  <a:pt x="461" y="869"/>
                </a:lnTo>
                <a:lnTo>
                  <a:pt x="485" y="868"/>
                </a:lnTo>
                <a:lnTo>
                  <a:pt x="507" y="871"/>
                </a:lnTo>
                <a:lnTo>
                  <a:pt x="528" y="878"/>
                </a:lnTo>
                <a:lnTo>
                  <a:pt x="549" y="891"/>
                </a:lnTo>
                <a:lnTo>
                  <a:pt x="561" y="903"/>
                </a:lnTo>
                <a:lnTo>
                  <a:pt x="568" y="925"/>
                </a:lnTo>
                <a:lnTo>
                  <a:pt x="565" y="948"/>
                </a:lnTo>
                <a:lnTo>
                  <a:pt x="558" y="975"/>
                </a:lnTo>
                <a:lnTo>
                  <a:pt x="549" y="1003"/>
                </a:lnTo>
                <a:lnTo>
                  <a:pt x="541" y="1027"/>
                </a:lnTo>
                <a:lnTo>
                  <a:pt x="542" y="1050"/>
                </a:lnTo>
                <a:lnTo>
                  <a:pt x="552" y="1073"/>
                </a:lnTo>
                <a:lnTo>
                  <a:pt x="568" y="1092"/>
                </a:lnTo>
                <a:lnTo>
                  <a:pt x="584" y="1103"/>
                </a:lnTo>
                <a:lnTo>
                  <a:pt x="606" y="1110"/>
                </a:lnTo>
                <a:lnTo>
                  <a:pt x="630" y="1117"/>
                </a:lnTo>
                <a:lnTo>
                  <a:pt x="663" y="1122"/>
                </a:lnTo>
                <a:lnTo>
                  <a:pt x="692" y="1125"/>
                </a:lnTo>
                <a:lnTo>
                  <a:pt x="727" y="1127"/>
                </a:lnTo>
                <a:lnTo>
                  <a:pt x="758" y="1123"/>
                </a:lnTo>
                <a:lnTo>
                  <a:pt x="787" y="1118"/>
                </a:lnTo>
                <a:lnTo>
                  <a:pt x="817" y="1110"/>
                </a:lnTo>
                <a:lnTo>
                  <a:pt x="844" y="1100"/>
                </a:lnTo>
                <a:lnTo>
                  <a:pt x="865" y="1088"/>
                </a:lnTo>
                <a:lnTo>
                  <a:pt x="886" y="1075"/>
                </a:lnTo>
                <a:lnTo>
                  <a:pt x="901" y="1060"/>
                </a:lnTo>
                <a:lnTo>
                  <a:pt x="916" y="1042"/>
                </a:lnTo>
                <a:lnTo>
                  <a:pt x="924" y="1018"/>
                </a:lnTo>
                <a:lnTo>
                  <a:pt x="925" y="981"/>
                </a:lnTo>
                <a:lnTo>
                  <a:pt x="925" y="953"/>
                </a:lnTo>
                <a:lnTo>
                  <a:pt x="930" y="928"/>
                </a:lnTo>
                <a:lnTo>
                  <a:pt x="940" y="910"/>
                </a:lnTo>
                <a:lnTo>
                  <a:pt x="954" y="893"/>
                </a:lnTo>
                <a:lnTo>
                  <a:pt x="970" y="878"/>
                </a:lnTo>
                <a:lnTo>
                  <a:pt x="990" y="864"/>
                </a:lnTo>
                <a:lnTo>
                  <a:pt x="1011" y="854"/>
                </a:lnTo>
                <a:lnTo>
                  <a:pt x="1040" y="846"/>
                </a:lnTo>
                <a:lnTo>
                  <a:pt x="1067" y="843"/>
                </a:lnTo>
                <a:lnTo>
                  <a:pt x="1095" y="839"/>
                </a:lnTo>
                <a:lnTo>
                  <a:pt x="1125" y="838"/>
                </a:lnTo>
                <a:lnTo>
                  <a:pt x="1157" y="836"/>
                </a:lnTo>
                <a:lnTo>
                  <a:pt x="1192" y="838"/>
                </a:lnTo>
                <a:lnTo>
                  <a:pt x="1219" y="839"/>
                </a:lnTo>
                <a:lnTo>
                  <a:pt x="1243" y="843"/>
                </a:lnTo>
                <a:lnTo>
                  <a:pt x="1268" y="846"/>
                </a:lnTo>
                <a:lnTo>
                  <a:pt x="1292" y="849"/>
                </a:lnTo>
                <a:lnTo>
                  <a:pt x="1318" y="851"/>
                </a:lnTo>
                <a:lnTo>
                  <a:pt x="1512" y="856"/>
                </a:lnTo>
                <a:lnTo>
                  <a:pt x="1318" y="67"/>
                </a:lnTo>
                <a:lnTo>
                  <a:pt x="1291" y="52"/>
                </a:lnTo>
                <a:lnTo>
                  <a:pt x="1272" y="40"/>
                </a:lnTo>
                <a:lnTo>
                  <a:pt x="1249" y="30"/>
                </a:lnTo>
                <a:lnTo>
                  <a:pt x="1222" y="20"/>
                </a:lnTo>
                <a:lnTo>
                  <a:pt x="1194" y="14"/>
                </a:lnTo>
                <a:lnTo>
                  <a:pt x="1164" y="9"/>
                </a:lnTo>
                <a:lnTo>
                  <a:pt x="1127" y="4"/>
                </a:lnTo>
                <a:lnTo>
                  <a:pt x="1094" y="2"/>
                </a:lnTo>
                <a:lnTo>
                  <a:pt x="1060" y="0"/>
                </a:lnTo>
                <a:lnTo>
                  <a:pt x="1022" y="0"/>
                </a:lnTo>
                <a:lnTo>
                  <a:pt x="978" y="0"/>
                </a:lnTo>
                <a:lnTo>
                  <a:pt x="943" y="4"/>
                </a:lnTo>
                <a:lnTo>
                  <a:pt x="908" y="7"/>
                </a:lnTo>
                <a:lnTo>
                  <a:pt x="878" y="10"/>
                </a:lnTo>
                <a:lnTo>
                  <a:pt x="849" y="17"/>
                </a:lnTo>
                <a:lnTo>
                  <a:pt x="827" y="24"/>
                </a:lnTo>
                <a:lnTo>
                  <a:pt x="808" y="32"/>
                </a:lnTo>
                <a:lnTo>
                  <a:pt x="792" y="42"/>
                </a:lnTo>
                <a:lnTo>
                  <a:pt x="781" y="52"/>
                </a:lnTo>
                <a:lnTo>
                  <a:pt x="774" y="67"/>
                </a:lnTo>
                <a:lnTo>
                  <a:pt x="774" y="82"/>
                </a:lnTo>
                <a:lnTo>
                  <a:pt x="782" y="97"/>
                </a:lnTo>
                <a:lnTo>
                  <a:pt x="792" y="111"/>
                </a:lnTo>
                <a:lnTo>
                  <a:pt x="798" y="124"/>
                </a:lnTo>
                <a:lnTo>
                  <a:pt x="798" y="144"/>
                </a:lnTo>
                <a:lnTo>
                  <a:pt x="789" y="161"/>
                </a:lnTo>
                <a:lnTo>
                  <a:pt x="776" y="177"/>
                </a:lnTo>
                <a:lnTo>
                  <a:pt x="757" y="194"/>
                </a:lnTo>
                <a:lnTo>
                  <a:pt x="738" y="209"/>
                </a:lnTo>
                <a:lnTo>
                  <a:pt x="719" y="219"/>
                </a:lnTo>
                <a:lnTo>
                  <a:pt x="700" y="228"/>
                </a:lnTo>
                <a:lnTo>
                  <a:pt x="679" y="238"/>
                </a:lnTo>
                <a:lnTo>
                  <a:pt x="657" y="244"/>
                </a:lnTo>
                <a:lnTo>
                  <a:pt x="634" y="249"/>
                </a:lnTo>
                <a:lnTo>
                  <a:pt x="612" y="253"/>
                </a:lnTo>
                <a:lnTo>
                  <a:pt x="593" y="256"/>
                </a:lnTo>
                <a:lnTo>
                  <a:pt x="568" y="256"/>
                </a:lnTo>
                <a:lnTo>
                  <a:pt x="545" y="253"/>
                </a:lnTo>
                <a:lnTo>
                  <a:pt x="525" y="249"/>
                </a:lnTo>
                <a:lnTo>
                  <a:pt x="506" y="243"/>
                </a:lnTo>
                <a:lnTo>
                  <a:pt x="485" y="234"/>
                </a:lnTo>
                <a:lnTo>
                  <a:pt x="468" y="224"/>
                </a:lnTo>
                <a:lnTo>
                  <a:pt x="457" y="213"/>
                </a:lnTo>
                <a:lnTo>
                  <a:pt x="452" y="201"/>
                </a:lnTo>
                <a:lnTo>
                  <a:pt x="450" y="189"/>
                </a:lnTo>
                <a:lnTo>
                  <a:pt x="452" y="172"/>
                </a:lnTo>
                <a:lnTo>
                  <a:pt x="457" y="156"/>
                </a:lnTo>
                <a:lnTo>
                  <a:pt x="468" y="136"/>
                </a:lnTo>
                <a:lnTo>
                  <a:pt x="482" y="117"/>
                </a:lnTo>
                <a:lnTo>
                  <a:pt x="493" y="102"/>
                </a:lnTo>
                <a:lnTo>
                  <a:pt x="501" y="91"/>
                </a:lnTo>
                <a:lnTo>
                  <a:pt x="507" y="72"/>
                </a:lnTo>
                <a:lnTo>
                  <a:pt x="512" y="54"/>
                </a:lnTo>
                <a:lnTo>
                  <a:pt x="507" y="39"/>
                </a:lnTo>
                <a:lnTo>
                  <a:pt x="498" y="25"/>
                </a:lnTo>
                <a:lnTo>
                  <a:pt x="480" y="14"/>
                </a:lnTo>
                <a:lnTo>
                  <a:pt x="461" y="9"/>
                </a:lnTo>
                <a:lnTo>
                  <a:pt x="442" y="4"/>
                </a:lnTo>
                <a:lnTo>
                  <a:pt x="415" y="0"/>
                </a:lnTo>
                <a:lnTo>
                  <a:pt x="361" y="0"/>
                </a:lnTo>
                <a:lnTo>
                  <a:pt x="321" y="4"/>
                </a:lnTo>
                <a:lnTo>
                  <a:pt x="285" y="9"/>
                </a:lnTo>
                <a:lnTo>
                  <a:pt x="237" y="15"/>
                </a:lnTo>
                <a:lnTo>
                  <a:pt x="194" y="24"/>
                </a:lnTo>
                <a:lnTo>
                  <a:pt x="147" y="32"/>
                </a:lnTo>
                <a:lnTo>
                  <a:pt x="115" y="39"/>
                </a:lnTo>
                <a:lnTo>
                  <a:pt x="88" y="45"/>
                </a:lnTo>
                <a:lnTo>
                  <a:pt x="74" y="52"/>
                </a:lnTo>
                <a:lnTo>
                  <a:pt x="78" y="67"/>
                </a:lnTo>
                <a:lnTo>
                  <a:pt x="85" y="92"/>
                </a:lnTo>
                <a:lnTo>
                  <a:pt x="88" y="116"/>
                </a:lnTo>
                <a:lnTo>
                  <a:pt x="89" y="134"/>
                </a:lnTo>
                <a:lnTo>
                  <a:pt x="86" y="156"/>
                </a:lnTo>
                <a:lnTo>
                  <a:pt x="82" y="174"/>
                </a:lnTo>
                <a:lnTo>
                  <a:pt x="75" y="194"/>
                </a:lnTo>
                <a:lnTo>
                  <a:pt x="69" y="211"/>
                </a:lnTo>
                <a:lnTo>
                  <a:pt x="61" y="236"/>
                </a:lnTo>
                <a:lnTo>
                  <a:pt x="51" y="261"/>
                </a:lnTo>
                <a:lnTo>
                  <a:pt x="42" y="286"/>
                </a:lnTo>
                <a:lnTo>
                  <a:pt x="29" y="311"/>
                </a:lnTo>
                <a:lnTo>
                  <a:pt x="21" y="335"/>
                </a:lnTo>
                <a:lnTo>
                  <a:pt x="15" y="355"/>
                </a:lnTo>
                <a:lnTo>
                  <a:pt x="8" y="376"/>
                </a:lnTo>
                <a:lnTo>
                  <a:pt x="2" y="405"/>
                </a:lnTo>
                <a:lnTo>
                  <a:pt x="0" y="430"/>
                </a:lnTo>
                <a:lnTo>
                  <a:pt x="4" y="452"/>
                </a:lnTo>
                <a:lnTo>
                  <a:pt x="10" y="473"/>
                </a:lnTo>
                <a:lnTo>
                  <a:pt x="21" y="488"/>
                </a:lnTo>
                <a:lnTo>
                  <a:pt x="35" y="502"/>
                </a:lnTo>
                <a:lnTo>
                  <a:pt x="55" y="508"/>
                </a:lnTo>
                <a:lnTo>
                  <a:pt x="75" y="508"/>
                </a:lnTo>
                <a:lnTo>
                  <a:pt x="102" y="503"/>
                </a:lnTo>
                <a:lnTo>
                  <a:pt x="126" y="492"/>
                </a:lnTo>
                <a:lnTo>
                  <a:pt x="147" y="478"/>
                </a:lnTo>
                <a:lnTo>
                  <a:pt x="163" y="457"/>
                </a:lnTo>
                <a:lnTo>
                  <a:pt x="174" y="431"/>
                </a:lnTo>
                <a:lnTo>
                  <a:pt x="177" y="406"/>
                </a:lnTo>
                <a:lnTo>
                  <a:pt x="185" y="386"/>
                </a:lnTo>
                <a:lnTo>
                  <a:pt x="198" y="368"/>
                </a:lnTo>
                <a:lnTo>
                  <a:pt x="213" y="353"/>
                </a:lnTo>
                <a:lnTo>
                  <a:pt x="232" y="341"/>
                </a:lnTo>
                <a:lnTo>
                  <a:pt x="253" y="336"/>
                </a:lnTo>
                <a:lnTo>
                  <a:pt x="271" y="335"/>
                </a:lnTo>
                <a:lnTo>
                  <a:pt x="291" y="335"/>
                </a:lnTo>
                <a:lnTo>
                  <a:pt x="315" y="338"/>
                </a:lnTo>
                <a:lnTo>
                  <a:pt x="334" y="345"/>
                </a:lnTo>
                <a:lnTo>
                  <a:pt x="352" y="355"/>
                </a:lnTo>
                <a:lnTo>
                  <a:pt x="369" y="371"/>
                </a:lnTo>
                <a:lnTo>
                  <a:pt x="382" y="388"/>
                </a:lnTo>
                <a:lnTo>
                  <a:pt x="393" y="413"/>
                </a:lnTo>
                <a:lnTo>
                  <a:pt x="396" y="436"/>
                </a:lnTo>
                <a:lnTo>
                  <a:pt x="395" y="458"/>
                </a:lnTo>
                <a:lnTo>
                  <a:pt x="388" y="483"/>
                </a:lnTo>
                <a:lnTo>
                  <a:pt x="379" y="508"/>
                </a:lnTo>
                <a:lnTo>
                  <a:pt x="366" y="530"/>
                </a:lnTo>
                <a:lnTo>
                  <a:pt x="348" y="554"/>
                </a:lnTo>
                <a:lnTo>
                  <a:pt x="333" y="572"/>
                </a:lnTo>
                <a:lnTo>
                  <a:pt x="312" y="592"/>
                </a:lnTo>
                <a:lnTo>
                  <a:pt x="294" y="607"/>
                </a:lnTo>
                <a:lnTo>
                  <a:pt x="275" y="620"/>
                </a:lnTo>
                <a:lnTo>
                  <a:pt x="258" y="627"/>
                </a:lnTo>
                <a:lnTo>
                  <a:pt x="232" y="634"/>
                </a:lnTo>
                <a:lnTo>
                  <a:pt x="213" y="637"/>
                </a:lnTo>
                <a:lnTo>
                  <a:pt x="191" y="642"/>
                </a:lnTo>
                <a:lnTo>
                  <a:pt x="172" y="649"/>
                </a:lnTo>
                <a:lnTo>
                  <a:pt x="148" y="660"/>
                </a:lnTo>
                <a:lnTo>
                  <a:pt x="128" y="674"/>
                </a:lnTo>
                <a:lnTo>
                  <a:pt x="112" y="689"/>
                </a:lnTo>
                <a:lnTo>
                  <a:pt x="94" y="707"/>
                </a:lnTo>
                <a:lnTo>
                  <a:pt x="82" y="724"/>
                </a:lnTo>
                <a:lnTo>
                  <a:pt x="67" y="747"/>
                </a:lnTo>
                <a:lnTo>
                  <a:pt x="59" y="767"/>
                </a:lnTo>
                <a:lnTo>
                  <a:pt x="51" y="791"/>
                </a:lnTo>
                <a:lnTo>
                  <a:pt x="48" y="814"/>
                </a:lnTo>
                <a:lnTo>
                  <a:pt x="48" y="834"/>
                </a:lnTo>
                <a:lnTo>
                  <a:pt x="51" y="859"/>
                </a:lnTo>
                <a:lnTo>
                  <a:pt x="56" y="889"/>
                </a:lnTo>
                <a:lnTo>
                  <a:pt x="61" y="918"/>
                </a:lnTo>
                <a:close/>
              </a:path>
            </a:pathLst>
          </a:custGeom>
          <a:solidFill>
            <a:srgbClr val="FFFF00"/>
          </a:solidFill>
          <a:ln w="2070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344" name="Freeform 8"/>
          <p:cNvSpPr>
            <a:spLocks/>
          </p:cNvSpPr>
          <p:nvPr/>
        </p:nvSpPr>
        <p:spPr bwMode="auto">
          <a:xfrm>
            <a:off x="4356100" y="2611858"/>
            <a:ext cx="2511425" cy="2282825"/>
          </a:xfrm>
          <a:custGeom>
            <a:avLst/>
            <a:gdLst/>
            <a:ahLst/>
            <a:cxnLst>
              <a:cxn ang="0">
                <a:pos x="1492" y="329"/>
              </a:cxn>
              <a:cxn ang="0">
                <a:pos x="1443" y="470"/>
              </a:cxn>
              <a:cxn ang="0">
                <a:pos x="1406" y="597"/>
              </a:cxn>
              <a:cxn ang="0">
                <a:pos x="1475" y="680"/>
              </a:cxn>
              <a:cxn ang="0">
                <a:pos x="1575" y="625"/>
              </a:cxn>
              <a:cxn ang="0">
                <a:pos x="1632" y="518"/>
              </a:cxn>
              <a:cxn ang="0">
                <a:pos x="1737" y="515"/>
              </a:cxn>
              <a:cxn ang="0">
                <a:pos x="1804" y="593"/>
              </a:cxn>
              <a:cxn ang="0">
                <a:pos x="1783" y="689"/>
              </a:cxn>
              <a:cxn ang="0">
                <a:pos x="1688" y="789"/>
              </a:cxn>
              <a:cxn ang="0">
                <a:pos x="1578" y="821"/>
              </a:cxn>
              <a:cxn ang="0">
                <a:pos x="1494" y="888"/>
              </a:cxn>
              <a:cxn ang="0">
                <a:pos x="1456" y="1008"/>
              </a:cxn>
              <a:cxn ang="0">
                <a:pos x="1440" y="1070"/>
              </a:cxn>
              <a:cxn ang="0">
                <a:pos x="1332" y="1063"/>
              </a:cxn>
              <a:cxn ang="0">
                <a:pos x="1184" y="1108"/>
              </a:cxn>
              <a:cxn ang="0">
                <a:pos x="1036" y="1168"/>
              </a:cxn>
              <a:cxn ang="0">
                <a:pos x="871" y="1195"/>
              </a:cxn>
              <a:cxn ang="0">
                <a:pos x="780" y="1130"/>
              </a:cxn>
              <a:cxn ang="0">
                <a:pos x="830" y="1036"/>
              </a:cxn>
              <a:cxn ang="0">
                <a:pos x="957" y="981"/>
              </a:cxn>
              <a:cxn ang="0">
                <a:pos x="1049" y="918"/>
              </a:cxn>
              <a:cxn ang="0">
                <a:pos x="987" y="858"/>
              </a:cxn>
              <a:cxn ang="0">
                <a:pos x="845" y="864"/>
              </a:cxn>
              <a:cxn ang="0">
                <a:pos x="715" y="916"/>
              </a:cxn>
              <a:cxn ang="0">
                <a:pos x="566" y="1008"/>
              </a:cxn>
              <a:cxn ang="0">
                <a:pos x="391" y="1063"/>
              </a:cxn>
              <a:cxn ang="0">
                <a:pos x="218" y="1075"/>
              </a:cxn>
              <a:cxn ang="0">
                <a:pos x="302" y="966"/>
              </a:cxn>
              <a:cxn ang="0">
                <a:pos x="367" y="851"/>
              </a:cxn>
              <a:cxn ang="0">
                <a:pos x="339" y="752"/>
              </a:cxn>
              <a:cxn ang="0">
                <a:pos x="256" y="756"/>
              </a:cxn>
              <a:cxn ang="0">
                <a:pos x="188" y="843"/>
              </a:cxn>
              <a:cxn ang="0">
                <a:pos x="86" y="876"/>
              </a:cxn>
              <a:cxn ang="0">
                <a:pos x="6" y="799"/>
              </a:cxn>
              <a:cxn ang="0">
                <a:pos x="25" y="694"/>
              </a:cxn>
              <a:cxn ang="0">
                <a:pos x="134" y="624"/>
              </a:cxn>
              <a:cxn ang="0">
                <a:pos x="203" y="510"/>
              </a:cxn>
              <a:cxn ang="0">
                <a:pos x="161" y="364"/>
              </a:cxn>
              <a:cxn ang="0">
                <a:pos x="145" y="224"/>
              </a:cxn>
              <a:cxn ang="0">
                <a:pos x="283" y="242"/>
              </a:cxn>
              <a:cxn ang="0">
                <a:pos x="499" y="251"/>
              </a:cxn>
              <a:cxn ang="0">
                <a:pos x="617" y="214"/>
              </a:cxn>
              <a:cxn ang="0">
                <a:pos x="620" y="122"/>
              </a:cxn>
              <a:cxn ang="0">
                <a:pos x="656" y="32"/>
              </a:cxn>
              <a:cxn ang="0">
                <a:pos x="795" y="0"/>
              </a:cxn>
              <a:cxn ang="0">
                <a:pos x="926" y="28"/>
              </a:cxn>
              <a:cxn ang="0">
                <a:pos x="969" y="112"/>
              </a:cxn>
              <a:cxn ang="0">
                <a:pos x="930" y="221"/>
              </a:cxn>
              <a:cxn ang="0">
                <a:pos x="1017" y="279"/>
              </a:cxn>
              <a:cxn ang="0">
                <a:pos x="1187" y="278"/>
              </a:cxn>
              <a:cxn ang="0">
                <a:pos x="1405" y="236"/>
              </a:cxn>
            </a:cxnLst>
            <a:rect l="0" t="0" r="r" b="b"/>
            <a:pathLst>
              <a:path w="1805" h="1199">
                <a:moveTo>
                  <a:pt x="1484" y="237"/>
                </a:moveTo>
                <a:lnTo>
                  <a:pt x="1491" y="268"/>
                </a:lnTo>
                <a:lnTo>
                  <a:pt x="1495" y="291"/>
                </a:lnTo>
                <a:lnTo>
                  <a:pt x="1497" y="309"/>
                </a:lnTo>
                <a:lnTo>
                  <a:pt x="1492" y="329"/>
                </a:lnTo>
                <a:lnTo>
                  <a:pt x="1484" y="358"/>
                </a:lnTo>
                <a:lnTo>
                  <a:pt x="1475" y="386"/>
                </a:lnTo>
                <a:lnTo>
                  <a:pt x="1465" y="413"/>
                </a:lnTo>
                <a:lnTo>
                  <a:pt x="1456" y="438"/>
                </a:lnTo>
                <a:lnTo>
                  <a:pt x="1443" y="470"/>
                </a:lnTo>
                <a:lnTo>
                  <a:pt x="1432" y="495"/>
                </a:lnTo>
                <a:lnTo>
                  <a:pt x="1424" y="517"/>
                </a:lnTo>
                <a:lnTo>
                  <a:pt x="1416" y="547"/>
                </a:lnTo>
                <a:lnTo>
                  <a:pt x="1408" y="572"/>
                </a:lnTo>
                <a:lnTo>
                  <a:pt x="1406" y="597"/>
                </a:lnTo>
                <a:lnTo>
                  <a:pt x="1411" y="624"/>
                </a:lnTo>
                <a:lnTo>
                  <a:pt x="1419" y="647"/>
                </a:lnTo>
                <a:lnTo>
                  <a:pt x="1435" y="667"/>
                </a:lnTo>
                <a:lnTo>
                  <a:pt x="1451" y="679"/>
                </a:lnTo>
                <a:lnTo>
                  <a:pt x="1475" y="680"/>
                </a:lnTo>
                <a:lnTo>
                  <a:pt x="1502" y="679"/>
                </a:lnTo>
                <a:lnTo>
                  <a:pt x="1521" y="670"/>
                </a:lnTo>
                <a:lnTo>
                  <a:pt x="1543" y="660"/>
                </a:lnTo>
                <a:lnTo>
                  <a:pt x="1560" y="645"/>
                </a:lnTo>
                <a:lnTo>
                  <a:pt x="1575" y="625"/>
                </a:lnTo>
                <a:lnTo>
                  <a:pt x="1583" y="602"/>
                </a:lnTo>
                <a:lnTo>
                  <a:pt x="1586" y="577"/>
                </a:lnTo>
                <a:lnTo>
                  <a:pt x="1597" y="553"/>
                </a:lnTo>
                <a:lnTo>
                  <a:pt x="1611" y="533"/>
                </a:lnTo>
                <a:lnTo>
                  <a:pt x="1632" y="518"/>
                </a:lnTo>
                <a:lnTo>
                  <a:pt x="1653" y="510"/>
                </a:lnTo>
                <a:lnTo>
                  <a:pt x="1675" y="507"/>
                </a:lnTo>
                <a:lnTo>
                  <a:pt x="1692" y="505"/>
                </a:lnTo>
                <a:lnTo>
                  <a:pt x="1715" y="508"/>
                </a:lnTo>
                <a:lnTo>
                  <a:pt x="1737" y="515"/>
                </a:lnTo>
                <a:lnTo>
                  <a:pt x="1757" y="523"/>
                </a:lnTo>
                <a:lnTo>
                  <a:pt x="1772" y="540"/>
                </a:lnTo>
                <a:lnTo>
                  <a:pt x="1784" y="557"/>
                </a:lnTo>
                <a:lnTo>
                  <a:pt x="1797" y="572"/>
                </a:lnTo>
                <a:lnTo>
                  <a:pt x="1804" y="593"/>
                </a:lnTo>
                <a:lnTo>
                  <a:pt x="1805" y="614"/>
                </a:lnTo>
                <a:lnTo>
                  <a:pt x="1802" y="635"/>
                </a:lnTo>
                <a:lnTo>
                  <a:pt x="1796" y="654"/>
                </a:lnTo>
                <a:lnTo>
                  <a:pt x="1791" y="669"/>
                </a:lnTo>
                <a:lnTo>
                  <a:pt x="1783" y="689"/>
                </a:lnTo>
                <a:lnTo>
                  <a:pt x="1765" y="714"/>
                </a:lnTo>
                <a:lnTo>
                  <a:pt x="1750" y="734"/>
                </a:lnTo>
                <a:lnTo>
                  <a:pt x="1730" y="754"/>
                </a:lnTo>
                <a:lnTo>
                  <a:pt x="1710" y="772"/>
                </a:lnTo>
                <a:lnTo>
                  <a:pt x="1688" y="789"/>
                </a:lnTo>
                <a:lnTo>
                  <a:pt x="1668" y="797"/>
                </a:lnTo>
                <a:lnTo>
                  <a:pt x="1648" y="802"/>
                </a:lnTo>
                <a:lnTo>
                  <a:pt x="1621" y="807"/>
                </a:lnTo>
                <a:lnTo>
                  <a:pt x="1602" y="812"/>
                </a:lnTo>
                <a:lnTo>
                  <a:pt x="1578" y="821"/>
                </a:lnTo>
                <a:lnTo>
                  <a:pt x="1557" y="831"/>
                </a:lnTo>
                <a:lnTo>
                  <a:pt x="1538" y="843"/>
                </a:lnTo>
                <a:lnTo>
                  <a:pt x="1524" y="858"/>
                </a:lnTo>
                <a:lnTo>
                  <a:pt x="1508" y="871"/>
                </a:lnTo>
                <a:lnTo>
                  <a:pt x="1494" y="888"/>
                </a:lnTo>
                <a:lnTo>
                  <a:pt x="1479" y="909"/>
                </a:lnTo>
                <a:lnTo>
                  <a:pt x="1468" y="933"/>
                </a:lnTo>
                <a:lnTo>
                  <a:pt x="1460" y="958"/>
                </a:lnTo>
                <a:lnTo>
                  <a:pt x="1456" y="985"/>
                </a:lnTo>
                <a:lnTo>
                  <a:pt x="1456" y="1008"/>
                </a:lnTo>
                <a:lnTo>
                  <a:pt x="1460" y="1035"/>
                </a:lnTo>
                <a:lnTo>
                  <a:pt x="1465" y="1058"/>
                </a:lnTo>
                <a:lnTo>
                  <a:pt x="1468" y="1083"/>
                </a:lnTo>
                <a:lnTo>
                  <a:pt x="1457" y="1078"/>
                </a:lnTo>
                <a:lnTo>
                  <a:pt x="1440" y="1070"/>
                </a:lnTo>
                <a:lnTo>
                  <a:pt x="1422" y="1063"/>
                </a:lnTo>
                <a:lnTo>
                  <a:pt x="1403" y="1060"/>
                </a:lnTo>
                <a:lnTo>
                  <a:pt x="1382" y="1056"/>
                </a:lnTo>
                <a:lnTo>
                  <a:pt x="1359" y="1058"/>
                </a:lnTo>
                <a:lnTo>
                  <a:pt x="1332" y="1063"/>
                </a:lnTo>
                <a:lnTo>
                  <a:pt x="1308" y="1068"/>
                </a:lnTo>
                <a:lnTo>
                  <a:pt x="1276" y="1077"/>
                </a:lnTo>
                <a:lnTo>
                  <a:pt x="1244" y="1087"/>
                </a:lnTo>
                <a:lnTo>
                  <a:pt x="1214" y="1097"/>
                </a:lnTo>
                <a:lnTo>
                  <a:pt x="1184" y="1108"/>
                </a:lnTo>
                <a:lnTo>
                  <a:pt x="1158" y="1120"/>
                </a:lnTo>
                <a:lnTo>
                  <a:pt x="1131" y="1133"/>
                </a:lnTo>
                <a:lnTo>
                  <a:pt x="1101" y="1145"/>
                </a:lnTo>
                <a:lnTo>
                  <a:pt x="1073" y="1155"/>
                </a:lnTo>
                <a:lnTo>
                  <a:pt x="1036" y="1168"/>
                </a:lnTo>
                <a:lnTo>
                  <a:pt x="1000" y="1182"/>
                </a:lnTo>
                <a:lnTo>
                  <a:pt x="973" y="1190"/>
                </a:lnTo>
                <a:lnTo>
                  <a:pt x="938" y="1195"/>
                </a:lnTo>
                <a:lnTo>
                  <a:pt x="907" y="1199"/>
                </a:lnTo>
                <a:lnTo>
                  <a:pt x="871" y="1195"/>
                </a:lnTo>
                <a:lnTo>
                  <a:pt x="844" y="1190"/>
                </a:lnTo>
                <a:lnTo>
                  <a:pt x="818" y="1182"/>
                </a:lnTo>
                <a:lnTo>
                  <a:pt x="801" y="1170"/>
                </a:lnTo>
                <a:lnTo>
                  <a:pt x="788" y="1153"/>
                </a:lnTo>
                <a:lnTo>
                  <a:pt x="780" y="1130"/>
                </a:lnTo>
                <a:lnTo>
                  <a:pt x="780" y="1110"/>
                </a:lnTo>
                <a:lnTo>
                  <a:pt x="787" y="1092"/>
                </a:lnTo>
                <a:lnTo>
                  <a:pt x="796" y="1073"/>
                </a:lnTo>
                <a:lnTo>
                  <a:pt x="810" y="1055"/>
                </a:lnTo>
                <a:lnTo>
                  <a:pt x="830" y="1036"/>
                </a:lnTo>
                <a:lnTo>
                  <a:pt x="853" y="1018"/>
                </a:lnTo>
                <a:lnTo>
                  <a:pt x="879" y="1006"/>
                </a:lnTo>
                <a:lnTo>
                  <a:pt x="909" y="996"/>
                </a:lnTo>
                <a:lnTo>
                  <a:pt x="933" y="990"/>
                </a:lnTo>
                <a:lnTo>
                  <a:pt x="957" y="981"/>
                </a:lnTo>
                <a:lnTo>
                  <a:pt x="984" y="971"/>
                </a:lnTo>
                <a:lnTo>
                  <a:pt x="1009" y="958"/>
                </a:lnTo>
                <a:lnTo>
                  <a:pt x="1030" y="946"/>
                </a:lnTo>
                <a:lnTo>
                  <a:pt x="1044" y="933"/>
                </a:lnTo>
                <a:lnTo>
                  <a:pt x="1049" y="918"/>
                </a:lnTo>
                <a:lnTo>
                  <a:pt x="1046" y="901"/>
                </a:lnTo>
                <a:lnTo>
                  <a:pt x="1034" y="884"/>
                </a:lnTo>
                <a:lnTo>
                  <a:pt x="1017" y="871"/>
                </a:lnTo>
                <a:lnTo>
                  <a:pt x="1003" y="863"/>
                </a:lnTo>
                <a:lnTo>
                  <a:pt x="987" y="858"/>
                </a:lnTo>
                <a:lnTo>
                  <a:pt x="961" y="854"/>
                </a:lnTo>
                <a:lnTo>
                  <a:pt x="931" y="854"/>
                </a:lnTo>
                <a:lnTo>
                  <a:pt x="901" y="856"/>
                </a:lnTo>
                <a:lnTo>
                  <a:pt x="872" y="859"/>
                </a:lnTo>
                <a:lnTo>
                  <a:pt x="845" y="864"/>
                </a:lnTo>
                <a:lnTo>
                  <a:pt x="822" y="871"/>
                </a:lnTo>
                <a:lnTo>
                  <a:pt x="796" y="879"/>
                </a:lnTo>
                <a:lnTo>
                  <a:pt x="766" y="891"/>
                </a:lnTo>
                <a:lnTo>
                  <a:pt x="739" y="904"/>
                </a:lnTo>
                <a:lnTo>
                  <a:pt x="715" y="916"/>
                </a:lnTo>
                <a:lnTo>
                  <a:pt x="683" y="934"/>
                </a:lnTo>
                <a:lnTo>
                  <a:pt x="653" y="954"/>
                </a:lnTo>
                <a:lnTo>
                  <a:pt x="625" y="971"/>
                </a:lnTo>
                <a:lnTo>
                  <a:pt x="598" y="990"/>
                </a:lnTo>
                <a:lnTo>
                  <a:pt x="566" y="1008"/>
                </a:lnTo>
                <a:lnTo>
                  <a:pt x="536" y="1023"/>
                </a:lnTo>
                <a:lnTo>
                  <a:pt x="502" y="1036"/>
                </a:lnTo>
                <a:lnTo>
                  <a:pt x="467" y="1048"/>
                </a:lnTo>
                <a:lnTo>
                  <a:pt x="432" y="1056"/>
                </a:lnTo>
                <a:lnTo>
                  <a:pt x="391" y="1063"/>
                </a:lnTo>
                <a:lnTo>
                  <a:pt x="358" y="1068"/>
                </a:lnTo>
                <a:lnTo>
                  <a:pt x="310" y="1073"/>
                </a:lnTo>
                <a:lnTo>
                  <a:pt x="275" y="1077"/>
                </a:lnTo>
                <a:lnTo>
                  <a:pt x="240" y="1075"/>
                </a:lnTo>
                <a:lnTo>
                  <a:pt x="218" y="1075"/>
                </a:lnTo>
                <a:lnTo>
                  <a:pt x="226" y="1056"/>
                </a:lnTo>
                <a:lnTo>
                  <a:pt x="240" y="1035"/>
                </a:lnTo>
                <a:lnTo>
                  <a:pt x="259" y="1015"/>
                </a:lnTo>
                <a:lnTo>
                  <a:pt x="278" y="993"/>
                </a:lnTo>
                <a:lnTo>
                  <a:pt x="302" y="966"/>
                </a:lnTo>
                <a:lnTo>
                  <a:pt x="321" y="948"/>
                </a:lnTo>
                <a:lnTo>
                  <a:pt x="337" y="928"/>
                </a:lnTo>
                <a:lnTo>
                  <a:pt x="351" y="903"/>
                </a:lnTo>
                <a:lnTo>
                  <a:pt x="361" y="878"/>
                </a:lnTo>
                <a:lnTo>
                  <a:pt x="367" y="851"/>
                </a:lnTo>
                <a:lnTo>
                  <a:pt x="372" y="826"/>
                </a:lnTo>
                <a:lnTo>
                  <a:pt x="369" y="797"/>
                </a:lnTo>
                <a:lnTo>
                  <a:pt x="362" y="779"/>
                </a:lnTo>
                <a:lnTo>
                  <a:pt x="350" y="762"/>
                </a:lnTo>
                <a:lnTo>
                  <a:pt x="339" y="752"/>
                </a:lnTo>
                <a:lnTo>
                  <a:pt x="324" y="744"/>
                </a:lnTo>
                <a:lnTo>
                  <a:pt x="308" y="741"/>
                </a:lnTo>
                <a:lnTo>
                  <a:pt x="291" y="739"/>
                </a:lnTo>
                <a:lnTo>
                  <a:pt x="273" y="744"/>
                </a:lnTo>
                <a:lnTo>
                  <a:pt x="256" y="756"/>
                </a:lnTo>
                <a:lnTo>
                  <a:pt x="242" y="771"/>
                </a:lnTo>
                <a:lnTo>
                  <a:pt x="227" y="789"/>
                </a:lnTo>
                <a:lnTo>
                  <a:pt x="215" y="809"/>
                </a:lnTo>
                <a:lnTo>
                  <a:pt x="202" y="826"/>
                </a:lnTo>
                <a:lnTo>
                  <a:pt x="188" y="843"/>
                </a:lnTo>
                <a:lnTo>
                  <a:pt x="172" y="859"/>
                </a:lnTo>
                <a:lnTo>
                  <a:pt x="151" y="871"/>
                </a:lnTo>
                <a:lnTo>
                  <a:pt x="130" y="876"/>
                </a:lnTo>
                <a:lnTo>
                  <a:pt x="108" y="879"/>
                </a:lnTo>
                <a:lnTo>
                  <a:pt x="86" y="876"/>
                </a:lnTo>
                <a:lnTo>
                  <a:pt x="64" y="869"/>
                </a:lnTo>
                <a:lnTo>
                  <a:pt x="43" y="856"/>
                </a:lnTo>
                <a:lnTo>
                  <a:pt x="27" y="843"/>
                </a:lnTo>
                <a:lnTo>
                  <a:pt x="14" y="822"/>
                </a:lnTo>
                <a:lnTo>
                  <a:pt x="6" y="799"/>
                </a:lnTo>
                <a:lnTo>
                  <a:pt x="2" y="777"/>
                </a:lnTo>
                <a:lnTo>
                  <a:pt x="0" y="754"/>
                </a:lnTo>
                <a:lnTo>
                  <a:pt x="3" y="734"/>
                </a:lnTo>
                <a:lnTo>
                  <a:pt x="11" y="715"/>
                </a:lnTo>
                <a:lnTo>
                  <a:pt x="25" y="694"/>
                </a:lnTo>
                <a:lnTo>
                  <a:pt x="45" y="675"/>
                </a:lnTo>
                <a:lnTo>
                  <a:pt x="67" y="660"/>
                </a:lnTo>
                <a:lnTo>
                  <a:pt x="86" y="650"/>
                </a:lnTo>
                <a:lnTo>
                  <a:pt x="111" y="637"/>
                </a:lnTo>
                <a:lnTo>
                  <a:pt x="134" y="624"/>
                </a:lnTo>
                <a:lnTo>
                  <a:pt x="156" y="607"/>
                </a:lnTo>
                <a:lnTo>
                  <a:pt x="176" y="587"/>
                </a:lnTo>
                <a:lnTo>
                  <a:pt x="192" y="565"/>
                </a:lnTo>
                <a:lnTo>
                  <a:pt x="200" y="537"/>
                </a:lnTo>
                <a:lnTo>
                  <a:pt x="203" y="510"/>
                </a:lnTo>
                <a:lnTo>
                  <a:pt x="202" y="485"/>
                </a:lnTo>
                <a:lnTo>
                  <a:pt x="197" y="456"/>
                </a:lnTo>
                <a:lnTo>
                  <a:pt x="188" y="428"/>
                </a:lnTo>
                <a:lnTo>
                  <a:pt x="173" y="395"/>
                </a:lnTo>
                <a:lnTo>
                  <a:pt x="161" y="364"/>
                </a:lnTo>
                <a:lnTo>
                  <a:pt x="146" y="333"/>
                </a:lnTo>
                <a:lnTo>
                  <a:pt x="140" y="298"/>
                </a:lnTo>
                <a:lnTo>
                  <a:pt x="140" y="273"/>
                </a:lnTo>
                <a:lnTo>
                  <a:pt x="143" y="244"/>
                </a:lnTo>
                <a:lnTo>
                  <a:pt x="145" y="224"/>
                </a:lnTo>
                <a:lnTo>
                  <a:pt x="164" y="227"/>
                </a:lnTo>
                <a:lnTo>
                  <a:pt x="191" y="231"/>
                </a:lnTo>
                <a:lnTo>
                  <a:pt x="219" y="234"/>
                </a:lnTo>
                <a:lnTo>
                  <a:pt x="251" y="239"/>
                </a:lnTo>
                <a:lnTo>
                  <a:pt x="283" y="242"/>
                </a:lnTo>
                <a:lnTo>
                  <a:pt x="318" y="247"/>
                </a:lnTo>
                <a:lnTo>
                  <a:pt x="354" y="251"/>
                </a:lnTo>
                <a:lnTo>
                  <a:pt x="394" y="252"/>
                </a:lnTo>
                <a:lnTo>
                  <a:pt x="472" y="252"/>
                </a:lnTo>
                <a:lnTo>
                  <a:pt x="499" y="251"/>
                </a:lnTo>
                <a:lnTo>
                  <a:pt x="526" y="249"/>
                </a:lnTo>
                <a:lnTo>
                  <a:pt x="556" y="244"/>
                </a:lnTo>
                <a:lnTo>
                  <a:pt x="582" y="236"/>
                </a:lnTo>
                <a:lnTo>
                  <a:pt x="601" y="226"/>
                </a:lnTo>
                <a:lnTo>
                  <a:pt x="617" y="214"/>
                </a:lnTo>
                <a:lnTo>
                  <a:pt x="628" y="202"/>
                </a:lnTo>
                <a:lnTo>
                  <a:pt x="632" y="189"/>
                </a:lnTo>
                <a:lnTo>
                  <a:pt x="632" y="169"/>
                </a:lnTo>
                <a:lnTo>
                  <a:pt x="628" y="146"/>
                </a:lnTo>
                <a:lnTo>
                  <a:pt x="620" y="122"/>
                </a:lnTo>
                <a:lnTo>
                  <a:pt x="612" y="100"/>
                </a:lnTo>
                <a:lnTo>
                  <a:pt x="612" y="80"/>
                </a:lnTo>
                <a:lnTo>
                  <a:pt x="621" y="62"/>
                </a:lnTo>
                <a:lnTo>
                  <a:pt x="636" y="45"/>
                </a:lnTo>
                <a:lnTo>
                  <a:pt x="656" y="32"/>
                </a:lnTo>
                <a:lnTo>
                  <a:pt x="680" y="22"/>
                </a:lnTo>
                <a:lnTo>
                  <a:pt x="707" y="13"/>
                </a:lnTo>
                <a:lnTo>
                  <a:pt x="734" y="8"/>
                </a:lnTo>
                <a:lnTo>
                  <a:pt x="768" y="3"/>
                </a:lnTo>
                <a:lnTo>
                  <a:pt x="795" y="0"/>
                </a:lnTo>
                <a:lnTo>
                  <a:pt x="825" y="0"/>
                </a:lnTo>
                <a:lnTo>
                  <a:pt x="850" y="2"/>
                </a:lnTo>
                <a:lnTo>
                  <a:pt x="877" y="8"/>
                </a:lnTo>
                <a:lnTo>
                  <a:pt x="903" y="17"/>
                </a:lnTo>
                <a:lnTo>
                  <a:pt x="926" y="28"/>
                </a:lnTo>
                <a:lnTo>
                  <a:pt x="946" y="42"/>
                </a:lnTo>
                <a:lnTo>
                  <a:pt x="963" y="59"/>
                </a:lnTo>
                <a:lnTo>
                  <a:pt x="971" y="75"/>
                </a:lnTo>
                <a:lnTo>
                  <a:pt x="974" y="92"/>
                </a:lnTo>
                <a:lnTo>
                  <a:pt x="969" y="112"/>
                </a:lnTo>
                <a:lnTo>
                  <a:pt x="961" y="129"/>
                </a:lnTo>
                <a:lnTo>
                  <a:pt x="947" y="156"/>
                </a:lnTo>
                <a:lnTo>
                  <a:pt x="938" y="177"/>
                </a:lnTo>
                <a:lnTo>
                  <a:pt x="930" y="201"/>
                </a:lnTo>
                <a:lnTo>
                  <a:pt x="930" y="221"/>
                </a:lnTo>
                <a:lnTo>
                  <a:pt x="938" y="241"/>
                </a:lnTo>
                <a:lnTo>
                  <a:pt x="953" y="256"/>
                </a:lnTo>
                <a:lnTo>
                  <a:pt x="968" y="264"/>
                </a:lnTo>
                <a:lnTo>
                  <a:pt x="990" y="273"/>
                </a:lnTo>
                <a:lnTo>
                  <a:pt x="1017" y="279"/>
                </a:lnTo>
                <a:lnTo>
                  <a:pt x="1042" y="283"/>
                </a:lnTo>
                <a:lnTo>
                  <a:pt x="1076" y="286"/>
                </a:lnTo>
                <a:lnTo>
                  <a:pt x="1112" y="286"/>
                </a:lnTo>
                <a:lnTo>
                  <a:pt x="1143" y="281"/>
                </a:lnTo>
                <a:lnTo>
                  <a:pt x="1187" y="278"/>
                </a:lnTo>
                <a:lnTo>
                  <a:pt x="1232" y="271"/>
                </a:lnTo>
                <a:lnTo>
                  <a:pt x="1270" y="264"/>
                </a:lnTo>
                <a:lnTo>
                  <a:pt x="1308" y="257"/>
                </a:lnTo>
                <a:lnTo>
                  <a:pt x="1352" y="247"/>
                </a:lnTo>
                <a:lnTo>
                  <a:pt x="1405" y="236"/>
                </a:lnTo>
                <a:lnTo>
                  <a:pt x="1479" y="221"/>
                </a:lnTo>
                <a:lnTo>
                  <a:pt x="1484" y="237"/>
                </a:lnTo>
                <a:close/>
              </a:path>
            </a:pathLst>
          </a:custGeom>
          <a:solidFill>
            <a:schemeClr val="bg2"/>
          </a:solidFill>
          <a:ln w="2070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345" name="Freeform 9"/>
          <p:cNvSpPr>
            <a:spLocks/>
          </p:cNvSpPr>
          <p:nvPr/>
        </p:nvSpPr>
        <p:spPr bwMode="auto">
          <a:xfrm>
            <a:off x="2903538" y="1456158"/>
            <a:ext cx="1847850" cy="2025650"/>
          </a:xfrm>
          <a:custGeom>
            <a:avLst/>
            <a:gdLst/>
            <a:ahLst/>
            <a:cxnLst>
              <a:cxn ang="0">
                <a:pos x="1270" y="0"/>
              </a:cxn>
              <a:cxn ang="0">
                <a:pos x="1255" y="56"/>
              </a:cxn>
              <a:cxn ang="0">
                <a:pos x="1282" y="112"/>
              </a:cxn>
              <a:cxn ang="0">
                <a:pos x="1311" y="161"/>
              </a:cxn>
              <a:cxn ang="0">
                <a:pos x="1328" y="218"/>
              </a:cxn>
              <a:cxn ang="0">
                <a:pos x="1324" y="264"/>
              </a:cxn>
              <a:cxn ang="0">
                <a:pos x="1303" y="310"/>
              </a:cxn>
              <a:cxn ang="0">
                <a:pos x="1254" y="335"/>
              </a:cxn>
              <a:cxn ang="0">
                <a:pos x="1193" y="316"/>
              </a:cxn>
              <a:cxn ang="0">
                <a:pos x="1136" y="281"/>
              </a:cxn>
              <a:cxn ang="0">
                <a:pos x="1090" y="253"/>
              </a:cxn>
              <a:cxn ang="0">
                <a:pos x="1036" y="249"/>
              </a:cxn>
              <a:cxn ang="0">
                <a:pos x="987" y="278"/>
              </a:cxn>
              <a:cxn ang="0">
                <a:pos x="945" y="338"/>
              </a:cxn>
              <a:cxn ang="0">
                <a:pos x="936" y="407"/>
              </a:cxn>
              <a:cxn ang="0">
                <a:pos x="952" y="473"/>
              </a:cxn>
              <a:cxn ang="0">
                <a:pos x="992" y="527"/>
              </a:cxn>
              <a:cxn ang="0">
                <a:pos x="1060" y="565"/>
              </a:cxn>
              <a:cxn ang="0">
                <a:pos x="1158" y="574"/>
              </a:cxn>
              <a:cxn ang="0">
                <a:pos x="1238" y="575"/>
              </a:cxn>
              <a:cxn ang="0">
                <a:pos x="1281" y="626"/>
              </a:cxn>
              <a:cxn ang="0">
                <a:pos x="1274" y="687"/>
              </a:cxn>
              <a:cxn ang="0">
                <a:pos x="1241" y="761"/>
              </a:cxn>
              <a:cxn ang="0">
                <a:pos x="1117" y="813"/>
              </a:cxn>
              <a:cxn ang="0">
                <a:pos x="1001" y="803"/>
              </a:cxn>
              <a:cxn ang="0">
                <a:pos x="863" y="789"/>
              </a:cxn>
              <a:cxn ang="0">
                <a:pos x="787" y="803"/>
              </a:cxn>
              <a:cxn ang="0">
                <a:pos x="756" y="841"/>
              </a:cxn>
              <a:cxn ang="0">
                <a:pos x="777" y="893"/>
              </a:cxn>
              <a:cxn ang="0">
                <a:pos x="791" y="951"/>
              </a:cxn>
              <a:cxn ang="0">
                <a:pos x="763" y="1007"/>
              </a:cxn>
              <a:cxn ang="0">
                <a:pos x="702" y="1045"/>
              </a:cxn>
              <a:cxn ang="0">
                <a:pos x="632" y="1060"/>
              </a:cxn>
              <a:cxn ang="0">
                <a:pos x="569" y="1060"/>
              </a:cxn>
              <a:cxn ang="0">
                <a:pos x="518" y="1047"/>
              </a:cxn>
              <a:cxn ang="0">
                <a:pos x="478" y="1012"/>
              </a:cxn>
              <a:cxn ang="0">
                <a:pos x="442" y="963"/>
              </a:cxn>
              <a:cxn ang="0">
                <a:pos x="400" y="906"/>
              </a:cxn>
              <a:cxn ang="0">
                <a:pos x="346" y="863"/>
              </a:cxn>
              <a:cxn ang="0">
                <a:pos x="275" y="843"/>
              </a:cxn>
              <a:cxn ang="0">
                <a:pos x="191" y="839"/>
              </a:cxn>
              <a:cxn ang="0">
                <a:pos x="105" y="851"/>
              </a:cxn>
              <a:cxn ang="0">
                <a:pos x="0" y="873"/>
              </a:cxn>
            </a:cxnLst>
            <a:rect l="0" t="0" r="r" b="b"/>
            <a:pathLst>
              <a:path w="1328" h="1063">
                <a:moveTo>
                  <a:pt x="0" y="873"/>
                </a:moveTo>
                <a:lnTo>
                  <a:pt x="175" y="0"/>
                </a:lnTo>
                <a:lnTo>
                  <a:pt x="1270" y="0"/>
                </a:lnTo>
                <a:lnTo>
                  <a:pt x="1260" y="14"/>
                </a:lnTo>
                <a:lnTo>
                  <a:pt x="1255" y="34"/>
                </a:lnTo>
                <a:lnTo>
                  <a:pt x="1255" y="56"/>
                </a:lnTo>
                <a:lnTo>
                  <a:pt x="1260" y="74"/>
                </a:lnTo>
                <a:lnTo>
                  <a:pt x="1271" y="94"/>
                </a:lnTo>
                <a:lnTo>
                  <a:pt x="1282" y="112"/>
                </a:lnTo>
                <a:lnTo>
                  <a:pt x="1292" y="127"/>
                </a:lnTo>
                <a:lnTo>
                  <a:pt x="1303" y="144"/>
                </a:lnTo>
                <a:lnTo>
                  <a:pt x="1311" y="161"/>
                </a:lnTo>
                <a:lnTo>
                  <a:pt x="1320" y="181"/>
                </a:lnTo>
                <a:lnTo>
                  <a:pt x="1325" y="199"/>
                </a:lnTo>
                <a:lnTo>
                  <a:pt x="1328" y="218"/>
                </a:lnTo>
                <a:lnTo>
                  <a:pt x="1328" y="234"/>
                </a:lnTo>
                <a:lnTo>
                  <a:pt x="1327" y="253"/>
                </a:lnTo>
                <a:lnTo>
                  <a:pt x="1324" y="264"/>
                </a:lnTo>
                <a:lnTo>
                  <a:pt x="1319" y="283"/>
                </a:lnTo>
                <a:lnTo>
                  <a:pt x="1313" y="298"/>
                </a:lnTo>
                <a:lnTo>
                  <a:pt x="1303" y="310"/>
                </a:lnTo>
                <a:lnTo>
                  <a:pt x="1292" y="321"/>
                </a:lnTo>
                <a:lnTo>
                  <a:pt x="1278" y="330"/>
                </a:lnTo>
                <a:lnTo>
                  <a:pt x="1254" y="335"/>
                </a:lnTo>
                <a:lnTo>
                  <a:pt x="1235" y="333"/>
                </a:lnTo>
                <a:lnTo>
                  <a:pt x="1216" y="326"/>
                </a:lnTo>
                <a:lnTo>
                  <a:pt x="1193" y="316"/>
                </a:lnTo>
                <a:lnTo>
                  <a:pt x="1170" y="305"/>
                </a:lnTo>
                <a:lnTo>
                  <a:pt x="1154" y="293"/>
                </a:lnTo>
                <a:lnTo>
                  <a:pt x="1136" y="281"/>
                </a:lnTo>
                <a:lnTo>
                  <a:pt x="1120" y="271"/>
                </a:lnTo>
                <a:lnTo>
                  <a:pt x="1106" y="261"/>
                </a:lnTo>
                <a:lnTo>
                  <a:pt x="1090" y="253"/>
                </a:lnTo>
                <a:lnTo>
                  <a:pt x="1073" y="248"/>
                </a:lnTo>
                <a:lnTo>
                  <a:pt x="1054" y="246"/>
                </a:lnTo>
                <a:lnTo>
                  <a:pt x="1036" y="249"/>
                </a:lnTo>
                <a:lnTo>
                  <a:pt x="1017" y="256"/>
                </a:lnTo>
                <a:lnTo>
                  <a:pt x="1003" y="266"/>
                </a:lnTo>
                <a:lnTo>
                  <a:pt x="987" y="278"/>
                </a:lnTo>
                <a:lnTo>
                  <a:pt x="971" y="295"/>
                </a:lnTo>
                <a:lnTo>
                  <a:pt x="958" y="313"/>
                </a:lnTo>
                <a:lnTo>
                  <a:pt x="945" y="338"/>
                </a:lnTo>
                <a:lnTo>
                  <a:pt x="939" y="360"/>
                </a:lnTo>
                <a:lnTo>
                  <a:pt x="934" y="381"/>
                </a:lnTo>
                <a:lnTo>
                  <a:pt x="936" y="407"/>
                </a:lnTo>
                <a:lnTo>
                  <a:pt x="938" y="428"/>
                </a:lnTo>
                <a:lnTo>
                  <a:pt x="944" y="453"/>
                </a:lnTo>
                <a:lnTo>
                  <a:pt x="952" y="473"/>
                </a:lnTo>
                <a:lnTo>
                  <a:pt x="963" y="495"/>
                </a:lnTo>
                <a:lnTo>
                  <a:pt x="976" y="512"/>
                </a:lnTo>
                <a:lnTo>
                  <a:pt x="992" y="527"/>
                </a:lnTo>
                <a:lnTo>
                  <a:pt x="1009" y="542"/>
                </a:lnTo>
                <a:lnTo>
                  <a:pt x="1034" y="555"/>
                </a:lnTo>
                <a:lnTo>
                  <a:pt x="1060" y="565"/>
                </a:lnTo>
                <a:lnTo>
                  <a:pt x="1088" y="572"/>
                </a:lnTo>
                <a:lnTo>
                  <a:pt x="1120" y="575"/>
                </a:lnTo>
                <a:lnTo>
                  <a:pt x="1158" y="574"/>
                </a:lnTo>
                <a:lnTo>
                  <a:pt x="1185" y="572"/>
                </a:lnTo>
                <a:lnTo>
                  <a:pt x="1212" y="570"/>
                </a:lnTo>
                <a:lnTo>
                  <a:pt x="1238" y="575"/>
                </a:lnTo>
                <a:lnTo>
                  <a:pt x="1255" y="585"/>
                </a:lnTo>
                <a:lnTo>
                  <a:pt x="1271" y="604"/>
                </a:lnTo>
                <a:lnTo>
                  <a:pt x="1281" y="626"/>
                </a:lnTo>
                <a:lnTo>
                  <a:pt x="1282" y="647"/>
                </a:lnTo>
                <a:lnTo>
                  <a:pt x="1281" y="666"/>
                </a:lnTo>
                <a:lnTo>
                  <a:pt x="1274" y="687"/>
                </a:lnTo>
                <a:lnTo>
                  <a:pt x="1263" y="714"/>
                </a:lnTo>
                <a:lnTo>
                  <a:pt x="1254" y="736"/>
                </a:lnTo>
                <a:lnTo>
                  <a:pt x="1241" y="761"/>
                </a:lnTo>
                <a:lnTo>
                  <a:pt x="1228" y="786"/>
                </a:lnTo>
                <a:lnTo>
                  <a:pt x="1214" y="813"/>
                </a:lnTo>
                <a:lnTo>
                  <a:pt x="1117" y="813"/>
                </a:lnTo>
                <a:lnTo>
                  <a:pt x="1081" y="809"/>
                </a:lnTo>
                <a:lnTo>
                  <a:pt x="1044" y="806"/>
                </a:lnTo>
                <a:lnTo>
                  <a:pt x="1001" y="803"/>
                </a:lnTo>
                <a:lnTo>
                  <a:pt x="957" y="798"/>
                </a:lnTo>
                <a:lnTo>
                  <a:pt x="904" y="793"/>
                </a:lnTo>
                <a:lnTo>
                  <a:pt x="863" y="789"/>
                </a:lnTo>
                <a:lnTo>
                  <a:pt x="833" y="791"/>
                </a:lnTo>
                <a:lnTo>
                  <a:pt x="804" y="796"/>
                </a:lnTo>
                <a:lnTo>
                  <a:pt x="787" y="803"/>
                </a:lnTo>
                <a:lnTo>
                  <a:pt x="772" y="813"/>
                </a:lnTo>
                <a:lnTo>
                  <a:pt x="761" y="826"/>
                </a:lnTo>
                <a:lnTo>
                  <a:pt x="756" y="841"/>
                </a:lnTo>
                <a:lnTo>
                  <a:pt x="760" y="856"/>
                </a:lnTo>
                <a:lnTo>
                  <a:pt x="766" y="873"/>
                </a:lnTo>
                <a:lnTo>
                  <a:pt x="777" y="893"/>
                </a:lnTo>
                <a:lnTo>
                  <a:pt x="787" y="911"/>
                </a:lnTo>
                <a:lnTo>
                  <a:pt x="791" y="931"/>
                </a:lnTo>
                <a:lnTo>
                  <a:pt x="791" y="951"/>
                </a:lnTo>
                <a:lnTo>
                  <a:pt x="787" y="972"/>
                </a:lnTo>
                <a:lnTo>
                  <a:pt x="775" y="990"/>
                </a:lnTo>
                <a:lnTo>
                  <a:pt x="763" y="1007"/>
                </a:lnTo>
                <a:lnTo>
                  <a:pt x="745" y="1022"/>
                </a:lnTo>
                <a:lnTo>
                  <a:pt x="725" y="1035"/>
                </a:lnTo>
                <a:lnTo>
                  <a:pt x="702" y="1045"/>
                </a:lnTo>
                <a:lnTo>
                  <a:pt x="679" y="1052"/>
                </a:lnTo>
                <a:lnTo>
                  <a:pt x="656" y="1057"/>
                </a:lnTo>
                <a:lnTo>
                  <a:pt x="632" y="1060"/>
                </a:lnTo>
                <a:lnTo>
                  <a:pt x="610" y="1063"/>
                </a:lnTo>
                <a:lnTo>
                  <a:pt x="590" y="1063"/>
                </a:lnTo>
                <a:lnTo>
                  <a:pt x="569" y="1060"/>
                </a:lnTo>
                <a:lnTo>
                  <a:pt x="550" y="1057"/>
                </a:lnTo>
                <a:lnTo>
                  <a:pt x="532" y="1052"/>
                </a:lnTo>
                <a:lnTo>
                  <a:pt x="518" y="1047"/>
                </a:lnTo>
                <a:lnTo>
                  <a:pt x="502" y="1037"/>
                </a:lnTo>
                <a:lnTo>
                  <a:pt x="489" y="1027"/>
                </a:lnTo>
                <a:lnTo>
                  <a:pt x="478" y="1012"/>
                </a:lnTo>
                <a:lnTo>
                  <a:pt x="464" y="995"/>
                </a:lnTo>
                <a:lnTo>
                  <a:pt x="453" y="978"/>
                </a:lnTo>
                <a:lnTo>
                  <a:pt x="442" y="963"/>
                </a:lnTo>
                <a:lnTo>
                  <a:pt x="429" y="943"/>
                </a:lnTo>
                <a:lnTo>
                  <a:pt x="416" y="925"/>
                </a:lnTo>
                <a:lnTo>
                  <a:pt x="400" y="906"/>
                </a:lnTo>
                <a:lnTo>
                  <a:pt x="383" y="888"/>
                </a:lnTo>
                <a:lnTo>
                  <a:pt x="366" y="875"/>
                </a:lnTo>
                <a:lnTo>
                  <a:pt x="346" y="863"/>
                </a:lnTo>
                <a:lnTo>
                  <a:pt x="326" y="855"/>
                </a:lnTo>
                <a:lnTo>
                  <a:pt x="304" y="848"/>
                </a:lnTo>
                <a:lnTo>
                  <a:pt x="275" y="843"/>
                </a:lnTo>
                <a:lnTo>
                  <a:pt x="243" y="841"/>
                </a:lnTo>
                <a:lnTo>
                  <a:pt x="216" y="839"/>
                </a:lnTo>
                <a:lnTo>
                  <a:pt x="191" y="839"/>
                </a:lnTo>
                <a:lnTo>
                  <a:pt x="161" y="841"/>
                </a:lnTo>
                <a:lnTo>
                  <a:pt x="134" y="846"/>
                </a:lnTo>
                <a:lnTo>
                  <a:pt x="105" y="851"/>
                </a:lnTo>
                <a:lnTo>
                  <a:pt x="73" y="858"/>
                </a:lnTo>
                <a:lnTo>
                  <a:pt x="41" y="865"/>
                </a:lnTo>
                <a:lnTo>
                  <a:pt x="0" y="873"/>
                </a:lnTo>
                <a:close/>
              </a:path>
            </a:pathLst>
          </a:custGeom>
          <a:solidFill>
            <a:srgbClr val="00B050"/>
          </a:solidFill>
          <a:ln w="2070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346" name="Freeform 10"/>
          <p:cNvSpPr>
            <a:spLocks/>
          </p:cNvSpPr>
          <p:nvPr/>
        </p:nvSpPr>
        <p:spPr bwMode="auto">
          <a:xfrm>
            <a:off x="6348413" y="1456158"/>
            <a:ext cx="1827212" cy="1941513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1313" y="831"/>
              </a:cxn>
              <a:cxn ang="0">
                <a:pos x="1267" y="804"/>
              </a:cxn>
              <a:cxn ang="0">
                <a:pos x="1217" y="784"/>
              </a:cxn>
              <a:cxn ang="0">
                <a:pos x="1159" y="773"/>
              </a:cxn>
              <a:cxn ang="0">
                <a:pos x="1089" y="766"/>
              </a:cxn>
              <a:cxn ang="0">
                <a:pos x="1017" y="764"/>
              </a:cxn>
              <a:cxn ang="0">
                <a:pos x="938" y="768"/>
              </a:cxn>
              <a:cxn ang="0">
                <a:pos x="873" y="774"/>
              </a:cxn>
              <a:cxn ang="0">
                <a:pos x="822" y="788"/>
              </a:cxn>
              <a:cxn ang="0">
                <a:pos x="787" y="806"/>
              </a:cxn>
              <a:cxn ang="0">
                <a:pos x="769" y="831"/>
              </a:cxn>
              <a:cxn ang="0">
                <a:pos x="777" y="861"/>
              </a:cxn>
              <a:cxn ang="0">
                <a:pos x="793" y="888"/>
              </a:cxn>
              <a:cxn ang="0">
                <a:pos x="784" y="925"/>
              </a:cxn>
              <a:cxn ang="0">
                <a:pos x="752" y="958"/>
              </a:cxn>
              <a:cxn ang="0">
                <a:pos x="714" y="983"/>
              </a:cxn>
              <a:cxn ang="0">
                <a:pos x="674" y="1002"/>
              </a:cxn>
              <a:cxn ang="0">
                <a:pos x="629" y="1013"/>
              </a:cxn>
              <a:cxn ang="0">
                <a:pos x="588" y="1020"/>
              </a:cxn>
              <a:cxn ang="0">
                <a:pos x="540" y="1017"/>
              </a:cxn>
              <a:cxn ang="0">
                <a:pos x="501" y="1007"/>
              </a:cxn>
              <a:cxn ang="0">
                <a:pos x="463" y="988"/>
              </a:cxn>
              <a:cxn ang="0">
                <a:pos x="447" y="965"/>
              </a:cxn>
              <a:cxn ang="0">
                <a:pos x="447" y="936"/>
              </a:cxn>
              <a:cxn ang="0">
                <a:pos x="463" y="900"/>
              </a:cxn>
              <a:cxn ang="0">
                <a:pos x="488" y="866"/>
              </a:cxn>
              <a:cxn ang="0">
                <a:pos x="502" y="836"/>
              </a:cxn>
              <a:cxn ang="0">
                <a:pos x="502" y="803"/>
              </a:cxn>
              <a:cxn ang="0">
                <a:pos x="475" y="778"/>
              </a:cxn>
              <a:cxn ang="0">
                <a:pos x="437" y="768"/>
              </a:cxn>
              <a:cxn ang="0">
                <a:pos x="356" y="764"/>
              </a:cxn>
              <a:cxn ang="0">
                <a:pos x="280" y="773"/>
              </a:cxn>
              <a:cxn ang="0">
                <a:pos x="189" y="788"/>
              </a:cxn>
              <a:cxn ang="0">
                <a:pos x="107" y="803"/>
              </a:cxn>
              <a:cxn ang="0">
                <a:pos x="69" y="816"/>
              </a:cxn>
              <a:cxn ang="0">
                <a:pos x="50" y="778"/>
              </a:cxn>
              <a:cxn ang="0">
                <a:pos x="32" y="734"/>
              </a:cxn>
              <a:cxn ang="0">
                <a:pos x="21" y="677"/>
              </a:cxn>
              <a:cxn ang="0">
                <a:pos x="27" y="620"/>
              </a:cxn>
              <a:cxn ang="0">
                <a:pos x="54" y="560"/>
              </a:cxn>
              <a:cxn ang="0">
                <a:pos x="94" y="512"/>
              </a:cxn>
              <a:cxn ang="0">
                <a:pos x="143" y="482"/>
              </a:cxn>
              <a:cxn ang="0">
                <a:pos x="194" y="458"/>
              </a:cxn>
              <a:cxn ang="0">
                <a:pos x="251" y="430"/>
              </a:cxn>
              <a:cxn ang="0">
                <a:pos x="291" y="405"/>
              </a:cxn>
              <a:cxn ang="0">
                <a:pos x="324" y="370"/>
              </a:cxn>
              <a:cxn ang="0">
                <a:pos x="343" y="325"/>
              </a:cxn>
              <a:cxn ang="0">
                <a:pos x="342" y="273"/>
              </a:cxn>
              <a:cxn ang="0">
                <a:pos x="315" y="226"/>
              </a:cxn>
              <a:cxn ang="0">
                <a:pos x="270" y="203"/>
              </a:cxn>
              <a:cxn ang="0">
                <a:pos x="226" y="211"/>
              </a:cxn>
              <a:cxn ang="0">
                <a:pos x="188" y="244"/>
              </a:cxn>
              <a:cxn ang="0">
                <a:pos x="154" y="283"/>
              </a:cxn>
              <a:cxn ang="0">
                <a:pos x="115" y="300"/>
              </a:cxn>
              <a:cxn ang="0">
                <a:pos x="62" y="295"/>
              </a:cxn>
              <a:cxn ang="0">
                <a:pos x="29" y="264"/>
              </a:cxn>
              <a:cxn ang="0">
                <a:pos x="7" y="223"/>
              </a:cxn>
              <a:cxn ang="0">
                <a:pos x="0" y="176"/>
              </a:cxn>
              <a:cxn ang="0">
                <a:pos x="7" y="124"/>
              </a:cxn>
              <a:cxn ang="0">
                <a:pos x="24" y="62"/>
              </a:cxn>
              <a:cxn ang="0">
                <a:pos x="40" y="24"/>
              </a:cxn>
            </a:cxnLst>
            <a:rect l="0" t="0" r="r" b="b"/>
            <a:pathLst>
              <a:path w="1313" h="1020">
                <a:moveTo>
                  <a:pt x="40" y="24"/>
                </a:moveTo>
                <a:lnTo>
                  <a:pt x="56" y="0"/>
                </a:lnTo>
                <a:lnTo>
                  <a:pt x="1095" y="0"/>
                </a:lnTo>
                <a:lnTo>
                  <a:pt x="1313" y="831"/>
                </a:lnTo>
                <a:lnTo>
                  <a:pt x="1286" y="816"/>
                </a:lnTo>
                <a:lnTo>
                  <a:pt x="1267" y="804"/>
                </a:lnTo>
                <a:lnTo>
                  <a:pt x="1244" y="794"/>
                </a:lnTo>
                <a:lnTo>
                  <a:pt x="1217" y="784"/>
                </a:lnTo>
                <a:lnTo>
                  <a:pt x="1189" y="778"/>
                </a:lnTo>
                <a:lnTo>
                  <a:pt x="1159" y="773"/>
                </a:lnTo>
                <a:lnTo>
                  <a:pt x="1122" y="768"/>
                </a:lnTo>
                <a:lnTo>
                  <a:pt x="1089" y="766"/>
                </a:lnTo>
                <a:lnTo>
                  <a:pt x="1055" y="764"/>
                </a:lnTo>
                <a:lnTo>
                  <a:pt x="1017" y="764"/>
                </a:lnTo>
                <a:lnTo>
                  <a:pt x="973" y="764"/>
                </a:lnTo>
                <a:lnTo>
                  <a:pt x="938" y="768"/>
                </a:lnTo>
                <a:lnTo>
                  <a:pt x="903" y="771"/>
                </a:lnTo>
                <a:lnTo>
                  <a:pt x="873" y="774"/>
                </a:lnTo>
                <a:lnTo>
                  <a:pt x="844" y="781"/>
                </a:lnTo>
                <a:lnTo>
                  <a:pt x="822" y="788"/>
                </a:lnTo>
                <a:lnTo>
                  <a:pt x="803" y="796"/>
                </a:lnTo>
                <a:lnTo>
                  <a:pt x="787" y="806"/>
                </a:lnTo>
                <a:lnTo>
                  <a:pt x="776" y="816"/>
                </a:lnTo>
                <a:lnTo>
                  <a:pt x="769" y="831"/>
                </a:lnTo>
                <a:lnTo>
                  <a:pt x="769" y="846"/>
                </a:lnTo>
                <a:lnTo>
                  <a:pt x="777" y="861"/>
                </a:lnTo>
                <a:lnTo>
                  <a:pt x="787" y="875"/>
                </a:lnTo>
                <a:lnTo>
                  <a:pt x="793" y="888"/>
                </a:lnTo>
                <a:lnTo>
                  <a:pt x="793" y="908"/>
                </a:lnTo>
                <a:lnTo>
                  <a:pt x="784" y="925"/>
                </a:lnTo>
                <a:lnTo>
                  <a:pt x="771" y="941"/>
                </a:lnTo>
                <a:lnTo>
                  <a:pt x="752" y="958"/>
                </a:lnTo>
                <a:lnTo>
                  <a:pt x="733" y="973"/>
                </a:lnTo>
                <a:lnTo>
                  <a:pt x="714" y="983"/>
                </a:lnTo>
                <a:lnTo>
                  <a:pt x="695" y="992"/>
                </a:lnTo>
                <a:lnTo>
                  <a:pt x="674" y="1002"/>
                </a:lnTo>
                <a:lnTo>
                  <a:pt x="652" y="1008"/>
                </a:lnTo>
                <a:lnTo>
                  <a:pt x="629" y="1013"/>
                </a:lnTo>
                <a:lnTo>
                  <a:pt x="607" y="1017"/>
                </a:lnTo>
                <a:lnTo>
                  <a:pt x="588" y="1020"/>
                </a:lnTo>
                <a:lnTo>
                  <a:pt x="563" y="1020"/>
                </a:lnTo>
                <a:lnTo>
                  <a:pt x="540" y="1017"/>
                </a:lnTo>
                <a:lnTo>
                  <a:pt x="520" y="1013"/>
                </a:lnTo>
                <a:lnTo>
                  <a:pt x="501" y="1007"/>
                </a:lnTo>
                <a:lnTo>
                  <a:pt x="480" y="998"/>
                </a:lnTo>
                <a:lnTo>
                  <a:pt x="463" y="988"/>
                </a:lnTo>
                <a:lnTo>
                  <a:pt x="452" y="977"/>
                </a:lnTo>
                <a:lnTo>
                  <a:pt x="447" y="965"/>
                </a:lnTo>
                <a:lnTo>
                  <a:pt x="445" y="953"/>
                </a:lnTo>
                <a:lnTo>
                  <a:pt x="447" y="936"/>
                </a:lnTo>
                <a:lnTo>
                  <a:pt x="452" y="920"/>
                </a:lnTo>
                <a:lnTo>
                  <a:pt x="463" y="900"/>
                </a:lnTo>
                <a:lnTo>
                  <a:pt x="477" y="881"/>
                </a:lnTo>
                <a:lnTo>
                  <a:pt x="488" y="866"/>
                </a:lnTo>
                <a:lnTo>
                  <a:pt x="496" y="855"/>
                </a:lnTo>
                <a:lnTo>
                  <a:pt x="502" y="836"/>
                </a:lnTo>
                <a:lnTo>
                  <a:pt x="507" y="818"/>
                </a:lnTo>
                <a:lnTo>
                  <a:pt x="502" y="803"/>
                </a:lnTo>
                <a:lnTo>
                  <a:pt x="493" y="789"/>
                </a:lnTo>
                <a:lnTo>
                  <a:pt x="475" y="778"/>
                </a:lnTo>
                <a:lnTo>
                  <a:pt x="456" y="773"/>
                </a:lnTo>
                <a:lnTo>
                  <a:pt x="437" y="768"/>
                </a:lnTo>
                <a:lnTo>
                  <a:pt x="410" y="764"/>
                </a:lnTo>
                <a:lnTo>
                  <a:pt x="356" y="764"/>
                </a:lnTo>
                <a:lnTo>
                  <a:pt x="316" y="768"/>
                </a:lnTo>
                <a:lnTo>
                  <a:pt x="280" y="773"/>
                </a:lnTo>
                <a:lnTo>
                  <a:pt x="232" y="779"/>
                </a:lnTo>
                <a:lnTo>
                  <a:pt x="189" y="788"/>
                </a:lnTo>
                <a:lnTo>
                  <a:pt x="142" y="796"/>
                </a:lnTo>
                <a:lnTo>
                  <a:pt x="107" y="803"/>
                </a:lnTo>
                <a:lnTo>
                  <a:pt x="83" y="808"/>
                </a:lnTo>
                <a:lnTo>
                  <a:pt x="69" y="816"/>
                </a:lnTo>
                <a:lnTo>
                  <a:pt x="59" y="798"/>
                </a:lnTo>
                <a:lnTo>
                  <a:pt x="50" y="778"/>
                </a:lnTo>
                <a:lnTo>
                  <a:pt x="40" y="756"/>
                </a:lnTo>
                <a:lnTo>
                  <a:pt x="32" y="734"/>
                </a:lnTo>
                <a:lnTo>
                  <a:pt x="26" y="707"/>
                </a:lnTo>
                <a:lnTo>
                  <a:pt x="21" y="677"/>
                </a:lnTo>
                <a:lnTo>
                  <a:pt x="22" y="649"/>
                </a:lnTo>
                <a:lnTo>
                  <a:pt x="27" y="620"/>
                </a:lnTo>
                <a:lnTo>
                  <a:pt x="38" y="590"/>
                </a:lnTo>
                <a:lnTo>
                  <a:pt x="54" y="560"/>
                </a:lnTo>
                <a:lnTo>
                  <a:pt x="72" y="534"/>
                </a:lnTo>
                <a:lnTo>
                  <a:pt x="94" y="512"/>
                </a:lnTo>
                <a:lnTo>
                  <a:pt x="118" y="495"/>
                </a:lnTo>
                <a:lnTo>
                  <a:pt x="143" y="482"/>
                </a:lnTo>
                <a:lnTo>
                  <a:pt x="169" y="468"/>
                </a:lnTo>
                <a:lnTo>
                  <a:pt x="194" y="458"/>
                </a:lnTo>
                <a:lnTo>
                  <a:pt x="220" y="447"/>
                </a:lnTo>
                <a:lnTo>
                  <a:pt x="251" y="430"/>
                </a:lnTo>
                <a:lnTo>
                  <a:pt x="272" y="420"/>
                </a:lnTo>
                <a:lnTo>
                  <a:pt x="291" y="405"/>
                </a:lnTo>
                <a:lnTo>
                  <a:pt x="309" y="388"/>
                </a:lnTo>
                <a:lnTo>
                  <a:pt x="324" y="370"/>
                </a:lnTo>
                <a:lnTo>
                  <a:pt x="336" y="348"/>
                </a:lnTo>
                <a:lnTo>
                  <a:pt x="343" y="325"/>
                </a:lnTo>
                <a:lnTo>
                  <a:pt x="347" y="298"/>
                </a:lnTo>
                <a:lnTo>
                  <a:pt x="342" y="273"/>
                </a:lnTo>
                <a:lnTo>
                  <a:pt x="331" y="246"/>
                </a:lnTo>
                <a:lnTo>
                  <a:pt x="315" y="226"/>
                </a:lnTo>
                <a:lnTo>
                  <a:pt x="294" y="211"/>
                </a:lnTo>
                <a:lnTo>
                  <a:pt x="270" y="203"/>
                </a:lnTo>
                <a:lnTo>
                  <a:pt x="248" y="203"/>
                </a:lnTo>
                <a:lnTo>
                  <a:pt x="226" y="211"/>
                </a:lnTo>
                <a:lnTo>
                  <a:pt x="204" y="226"/>
                </a:lnTo>
                <a:lnTo>
                  <a:pt x="188" y="244"/>
                </a:lnTo>
                <a:lnTo>
                  <a:pt x="170" y="264"/>
                </a:lnTo>
                <a:lnTo>
                  <a:pt x="154" y="283"/>
                </a:lnTo>
                <a:lnTo>
                  <a:pt x="137" y="295"/>
                </a:lnTo>
                <a:lnTo>
                  <a:pt x="115" y="300"/>
                </a:lnTo>
                <a:lnTo>
                  <a:pt x="86" y="300"/>
                </a:lnTo>
                <a:lnTo>
                  <a:pt x="62" y="295"/>
                </a:lnTo>
                <a:lnTo>
                  <a:pt x="45" y="280"/>
                </a:lnTo>
                <a:lnTo>
                  <a:pt x="29" y="264"/>
                </a:lnTo>
                <a:lnTo>
                  <a:pt x="16" y="246"/>
                </a:lnTo>
                <a:lnTo>
                  <a:pt x="7" y="223"/>
                </a:lnTo>
                <a:lnTo>
                  <a:pt x="2" y="201"/>
                </a:lnTo>
                <a:lnTo>
                  <a:pt x="0" y="176"/>
                </a:lnTo>
                <a:lnTo>
                  <a:pt x="2" y="149"/>
                </a:lnTo>
                <a:lnTo>
                  <a:pt x="7" y="124"/>
                </a:lnTo>
                <a:lnTo>
                  <a:pt x="15" y="91"/>
                </a:lnTo>
                <a:lnTo>
                  <a:pt x="24" y="62"/>
                </a:lnTo>
                <a:lnTo>
                  <a:pt x="30" y="44"/>
                </a:lnTo>
                <a:lnTo>
                  <a:pt x="40" y="2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070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347" name="Freeform 11"/>
          <p:cNvSpPr>
            <a:spLocks/>
          </p:cNvSpPr>
          <p:nvPr/>
        </p:nvSpPr>
        <p:spPr bwMode="auto">
          <a:xfrm>
            <a:off x="2638425" y="2959521"/>
            <a:ext cx="2262188" cy="2203450"/>
          </a:xfrm>
          <a:custGeom>
            <a:avLst/>
            <a:gdLst/>
            <a:ahLst/>
            <a:cxnLst>
              <a:cxn ang="0">
                <a:pos x="24" y="943"/>
              </a:cxn>
              <a:cxn ang="0">
                <a:pos x="137" y="921"/>
              </a:cxn>
              <a:cxn ang="0">
                <a:pos x="282" y="883"/>
              </a:cxn>
              <a:cxn ang="0">
                <a:pos x="410" y="839"/>
              </a:cxn>
              <a:cxn ang="0">
                <a:pos x="488" y="833"/>
              </a:cxn>
              <a:cxn ang="0">
                <a:pos x="572" y="851"/>
              </a:cxn>
              <a:cxn ang="0">
                <a:pos x="612" y="891"/>
              </a:cxn>
              <a:cxn ang="0">
                <a:pos x="607" y="941"/>
              </a:cxn>
              <a:cxn ang="0">
                <a:pos x="566" y="1017"/>
              </a:cxn>
              <a:cxn ang="0">
                <a:pos x="561" y="1070"/>
              </a:cxn>
              <a:cxn ang="0">
                <a:pos x="603" y="1127"/>
              </a:cxn>
              <a:cxn ang="0">
                <a:pos x="673" y="1154"/>
              </a:cxn>
              <a:cxn ang="0">
                <a:pos x="739" y="1149"/>
              </a:cxn>
              <a:cxn ang="0">
                <a:pos x="811" y="1114"/>
              </a:cxn>
              <a:cxn ang="0">
                <a:pos x="863" y="1065"/>
              </a:cxn>
              <a:cxn ang="0">
                <a:pos x="884" y="991"/>
              </a:cxn>
              <a:cxn ang="0">
                <a:pos x="912" y="948"/>
              </a:cxn>
              <a:cxn ang="0">
                <a:pos x="1001" y="915"/>
              </a:cxn>
              <a:cxn ang="0">
                <a:pos x="1109" y="888"/>
              </a:cxn>
              <a:cxn ang="0">
                <a:pos x="1322" y="869"/>
              </a:cxn>
              <a:cxn ang="0">
                <a:pos x="1478" y="863"/>
              </a:cxn>
              <a:cxn ang="0">
                <a:pos x="1518" y="813"/>
              </a:cxn>
              <a:cxn ang="0">
                <a:pos x="1566" y="759"/>
              </a:cxn>
              <a:cxn ang="0">
                <a:pos x="1607" y="702"/>
              </a:cxn>
              <a:cxn ang="0">
                <a:pos x="1624" y="642"/>
              </a:cxn>
              <a:cxn ang="0">
                <a:pos x="1610" y="572"/>
              </a:cxn>
              <a:cxn ang="0">
                <a:pos x="1567" y="544"/>
              </a:cxn>
              <a:cxn ang="0">
                <a:pos x="1511" y="557"/>
              </a:cxn>
              <a:cxn ang="0">
                <a:pos x="1462" y="624"/>
              </a:cxn>
              <a:cxn ang="0">
                <a:pos x="1400" y="674"/>
              </a:cxn>
              <a:cxn ang="0">
                <a:pos x="1335" y="677"/>
              </a:cxn>
              <a:cxn ang="0">
                <a:pos x="1286" y="651"/>
              </a:cxn>
              <a:cxn ang="0">
                <a:pos x="1260" y="604"/>
              </a:cxn>
              <a:cxn ang="0">
                <a:pos x="1257" y="535"/>
              </a:cxn>
              <a:cxn ang="0">
                <a:pos x="1295" y="478"/>
              </a:cxn>
              <a:cxn ang="0">
                <a:pos x="1367" y="438"/>
              </a:cxn>
              <a:cxn ang="0">
                <a:pos x="1429" y="393"/>
              </a:cxn>
              <a:cxn ang="0">
                <a:pos x="1456" y="315"/>
              </a:cxn>
              <a:cxn ang="0">
                <a:pos x="1443" y="238"/>
              </a:cxn>
              <a:cxn ang="0">
                <a:pos x="1408" y="154"/>
              </a:cxn>
              <a:cxn ang="0">
                <a:pos x="1392" y="77"/>
              </a:cxn>
              <a:cxn ang="0">
                <a:pos x="1351" y="22"/>
              </a:cxn>
              <a:cxn ang="0">
                <a:pos x="1192" y="14"/>
              </a:cxn>
              <a:cxn ang="0">
                <a:pos x="1054" y="0"/>
              </a:cxn>
              <a:cxn ang="0">
                <a:pos x="978" y="14"/>
              </a:cxn>
              <a:cxn ang="0">
                <a:pos x="947" y="52"/>
              </a:cxn>
              <a:cxn ang="0">
                <a:pos x="968" y="104"/>
              </a:cxn>
              <a:cxn ang="0">
                <a:pos x="982" y="162"/>
              </a:cxn>
              <a:cxn ang="0">
                <a:pos x="954" y="218"/>
              </a:cxn>
              <a:cxn ang="0">
                <a:pos x="893" y="256"/>
              </a:cxn>
              <a:cxn ang="0">
                <a:pos x="823" y="271"/>
              </a:cxn>
              <a:cxn ang="0">
                <a:pos x="760" y="271"/>
              </a:cxn>
              <a:cxn ang="0">
                <a:pos x="709" y="258"/>
              </a:cxn>
              <a:cxn ang="0">
                <a:pos x="669" y="223"/>
              </a:cxn>
              <a:cxn ang="0">
                <a:pos x="633" y="174"/>
              </a:cxn>
              <a:cxn ang="0">
                <a:pos x="591" y="117"/>
              </a:cxn>
              <a:cxn ang="0">
                <a:pos x="537" y="74"/>
              </a:cxn>
              <a:cxn ang="0">
                <a:pos x="466" y="54"/>
              </a:cxn>
              <a:cxn ang="0">
                <a:pos x="382" y="50"/>
              </a:cxn>
              <a:cxn ang="0">
                <a:pos x="296" y="62"/>
              </a:cxn>
              <a:cxn ang="0">
                <a:pos x="191" y="84"/>
              </a:cxn>
            </a:cxnLst>
            <a:rect l="0" t="0" r="r" b="b"/>
            <a:pathLst>
              <a:path w="1626" h="1157">
                <a:moveTo>
                  <a:pt x="191" y="84"/>
                </a:moveTo>
                <a:lnTo>
                  <a:pt x="0" y="945"/>
                </a:lnTo>
                <a:lnTo>
                  <a:pt x="24" y="943"/>
                </a:lnTo>
                <a:lnTo>
                  <a:pt x="51" y="940"/>
                </a:lnTo>
                <a:lnTo>
                  <a:pt x="100" y="930"/>
                </a:lnTo>
                <a:lnTo>
                  <a:pt x="137" y="921"/>
                </a:lnTo>
                <a:lnTo>
                  <a:pt x="183" y="911"/>
                </a:lnTo>
                <a:lnTo>
                  <a:pt x="234" y="898"/>
                </a:lnTo>
                <a:lnTo>
                  <a:pt x="282" y="883"/>
                </a:lnTo>
                <a:lnTo>
                  <a:pt x="326" y="866"/>
                </a:lnTo>
                <a:lnTo>
                  <a:pt x="377" y="848"/>
                </a:lnTo>
                <a:lnTo>
                  <a:pt x="410" y="839"/>
                </a:lnTo>
                <a:lnTo>
                  <a:pt x="439" y="834"/>
                </a:lnTo>
                <a:lnTo>
                  <a:pt x="464" y="833"/>
                </a:lnTo>
                <a:lnTo>
                  <a:pt x="488" y="833"/>
                </a:lnTo>
                <a:lnTo>
                  <a:pt x="523" y="838"/>
                </a:lnTo>
                <a:lnTo>
                  <a:pt x="547" y="843"/>
                </a:lnTo>
                <a:lnTo>
                  <a:pt x="572" y="851"/>
                </a:lnTo>
                <a:lnTo>
                  <a:pt x="590" y="861"/>
                </a:lnTo>
                <a:lnTo>
                  <a:pt x="603" y="873"/>
                </a:lnTo>
                <a:lnTo>
                  <a:pt x="612" y="891"/>
                </a:lnTo>
                <a:lnTo>
                  <a:pt x="615" y="905"/>
                </a:lnTo>
                <a:lnTo>
                  <a:pt x="614" y="923"/>
                </a:lnTo>
                <a:lnTo>
                  <a:pt x="607" y="941"/>
                </a:lnTo>
                <a:lnTo>
                  <a:pt x="591" y="965"/>
                </a:lnTo>
                <a:lnTo>
                  <a:pt x="576" y="991"/>
                </a:lnTo>
                <a:lnTo>
                  <a:pt x="566" y="1017"/>
                </a:lnTo>
                <a:lnTo>
                  <a:pt x="561" y="1035"/>
                </a:lnTo>
                <a:lnTo>
                  <a:pt x="560" y="1055"/>
                </a:lnTo>
                <a:lnTo>
                  <a:pt x="561" y="1070"/>
                </a:lnTo>
                <a:lnTo>
                  <a:pt x="569" y="1090"/>
                </a:lnTo>
                <a:lnTo>
                  <a:pt x="584" y="1110"/>
                </a:lnTo>
                <a:lnTo>
                  <a:pt x="603" y="1127"/>
                </a:lnTo>
                <a:lnTo>
                  <a:pt x="622" y="1139"/>
                </a:lnTo>
                <a:lnTo>
                  <a:pt x="645" y="1147"/>
                </a:lnTo>
                <a:lnTo>
                  <a:pt x="673" y="1154"/>
                </a:lnTo>
                <a:lnTo>
                  <a:pt x="693" y="1157"/>
                </a:lnTo>
                <a:lnTo>
                  <a:pt x="715" y="1154"/>
                </a:lnTo>
                <a:lnTo>
                  <a:pt x="739" y="1149"/>
                </a:lnTo>
                <a:lnTo>
                  <a:pt x="761" y="1140"/>
                </a:lnTo>
                <a:lnTo>
                  <a:pt x="785" y="1129"/>
                </a:lnTo>
                <a:lnTo>
                  <a:pt x="811" y="1114"/>
                </a:lnTo>
                <a:lnTo>
                  <a:pt x="831" y="1098"/>
                </a:lnTo>
                <a:lnTo>
                  <a:pt x="849" y="1083"/>
                </a:lnTo>
                <a:lnTo>
                  <a:pt x="863" y="1065"/>
                </a:lnTo>
                <a:lnTo>
                  <a:pt x="874" y="1043"/>
                </a:lnTo>
                <a:lnTo>
                  <a:pt x="881" y="1020"/>
                </a:lnTo>
                <a:lnTo>
                  <a:pt x="884" y="991"/>
                </a:lnTo>
                <a:lnTo>
                  <a:pt x="892" y="970"/>
                </a:lnTo>
                <a:lnTo>
                  <a:pt x="898" y="960"/>
                </a:lnTo>
                <a:lnTo>
                  <a:pt x="912" y="948"/>
                </a:lnTo>
                <a:lnTo>
                  <a:pt x="936" y="936"/>
                </a:lnTo>
                <a:lnTo>
                  <a:pt x="968" y="925"/>
                </a:lnTo>
                <a:lnTo>
                  <a:pt x="1001" y="915"/>
                </a:lnTo>
                <a:lnTo>
                  <a:pt x="1032" y="905"/>
                </a:lnTo>
                <a:lnTo>
                  <a:pt x="1063" y="896"/>
                </a:lnTo>
                <a:lnTo>
                  <a:pt x="1109" y="888"/>
                </a:lnTo>
                <a:lnTo>
                  <a:pt x="1173" y="876"/>
                </a:lnTo>
                <a:lnTo>
                  <a:pt x="1245" y="869"/>
                </a:lnTo>
                <a:lnTo>
                  <a:pt x="1322" y="869"/>
                </a:lnTo>
                <a:lnTo>
                  <a:pt x="1399" y="869"/>
                </a:lnTo>
                <a:lnTo>
                  <a:pt x="1469" y="878"/>
                </a:lnTo>
                <a:lnTo>
                  <a:pt x="1478" y="863"/>
                </a:lnTo>
                <a:lnTo>
                  <a:pt x="1488" y="846"/>
                </a:lnTo>
                <a:lnTo>
                  <a:pt x="1500" y="831"/>
                </a:lnTo>
                <a:lnTo>
                  <a:pt x="1518" y="813"/>
                </a:lnTo>
                <a:lnTo>
                  <a:pt x="1531" y="799"/>
                </a:lnTo>
                <a:lnTo>
                  <a:pt x="1550" y="778"/>
                </a:lnTo>
                <a:lnTo>
                  <a:pt x="1566" y="759"/>
                </a:lnTo>
                <a:lnTo>
                  <a:pt x="1580" y="744"/>
                </a:lnTo>
                <a:lnTo>
                  <a:pt x="1594" y="726"/>
                </a:lnTo>
                <a:lnTo>
                  <a:pt x="1607" y="702"/>
                </a:lnTo>
                <a:lnTo>
                  <a:pt x="1612" y="687"/>
                </a:lnTo>
                <a:lnTo>
                  <a:pt x="1618" y="662"/>
                </a:lnTo>
                <a:lnTo>
                  <a:pt x="1624" y="642"/>
                </a:lnTo>
                <a:lnTo>
                  <a:pt x="1626" y="615"/>
                </a:lnTo>
                <a:lnTo>
                  <a:pt x="1620" y="594"/>
                </a:lnTo>
                <a:lnTo>
                  <a:pt x="1610" y="572"/>
                </a:lnTo>
                <a:lnTo>
                  <a:pt x="1599" y="559"/>
                </a:lnTo>
                <a:lnTo>
                  <a:pt x="1583" y="550"/>
                </a:lnTo>
                <a:lnTo>
                  <a:pt x="1567" y="544"/>
                </a:lnTo>
                <a:lnTo>
                  <a:pt x="1550" y="544"/>
                </a:lnTo>
                <a:lnTo>
                  <a:pt x="1532" y="544"/>
                </a:lnTo>
                <a:lnTo>
                  <a:pt x="1511" y="557"/>
                </a:lnTo>
                <a:lnTo>
                  <a:pt x="1496" y="575"/>
                </a:lnTo>
                <a:lnTo>
                  <a:pt x="1480" y="597"/>
                </a:lnTo>
                <a:lnTo>
                  <a:pt x="1462" y="624"/>
                </a:lnTo>
                <a:lnTo>
                  <a:pt x="1443" y="646"/>
                </a:lnTo>
                <a:lnTo>
                  <a:pt x="1424" y="662"/>
                </a:lnTo>
                <a:lnTo>
                  <a:pt x="1400" y="674"/>
                </a:lnTo>
                <a:lnTo>
                  <a:pt x="1373" y="682"/>
                </a:lnTo>
                <a:lnTo>
                  <a:pt x="1356" y="682"/>
                </a:lnTo>
                <a:lnTo>
                  <a:pt x="1335" y="677"/>
                </a:lnTo>
                <a:lnTo>
                  <a:pt x="1319" y="672"/>
                </a:lnTo>
                <a:lnTo>
                  <a:pt x="1303" y="666"/>
                </a:lnTo>
                <a:lnTo>
                  <a:pt x="1286" y="651"/>
                </a:lnTo>
                <a:lnTo>
                  <a:pt x="1275" y="637"/>
                </a:lnTo>
                <a:lnTo>
                  <a:pt x="1265" y="620"/>
                </a:lnTo>
                <a:lnTo>
                  <a:pt x="1260" y="604"/>
                </a:lnTo>
                <a:lnTo>
                  <a:pt x="1254" y="577"/>
                </a:lnTo>
                <a:lnTo>
                  <a:pt x="1252" y="554"/>
                </a:lnTo>
                <a:lnTo>
                  <a:pt x="1257" y="535"/>
                </a:lnTo>
                <a:lnTo>
                  <a:pt x="1268" y="515"/>
                </a:lnTo>
                <a:lnTo>
                  <a:pt x="1278" y="498"/>
                </a:lnTo>
                <a:lnTo>
                  <a:pt x="1295" y="478"/>
                </a:lnTo>
                <a:lnTo>
                  <a:pt x="1319" y="465"/>
                </a:lnTo>
                <a:lnTo>
                  <a:pt x="1337" y="455"/>
                </a:lnTo>
                <a:lnTo>
                  <a:pt x="1367" y="438"/>
                </a:lnTo>
                <a:lnTo>
                  <a:pt x="1395" y="422"/>
                </a:lnTo>
                <a:lnTo>
                  <a:pt x="1413" y="406"/>
                </a:lnTo>
                <a:lnTo>
                  <a:pt x="1429" y="393"/>
                </a:lnTo>
                <a:lnTo>
                  <a:pt x="1446" y="368"/>
                </a:lnTo>
                <a:lnTo>
                  <a:pt x="1453" y="341"/>
                </a:lnTo>
                <a:lnTo>
                  <a:pt x="1456" y="315"/>
                </a:lnTo>
                <a:lnTo>
                  <a:pt x="1457" y="293"/>
                </a:lnTo>
                <a:lnTo>
                  <a:pt x="1451" y="261"/>
                </a:lnTo>
                <a:lnTo>
                  <a:pt x="1443" y="238"/>
                </a:lnTo>
                <a:lnTo>
                  <a:pt x="1432" y="211"/>
                </a:lnTo>
                <a:lnTo>
                  <a:pt x="1421" y="186"/>
                </a:lnTo>
                <a:lnTo>
                  <a:pt x="1408" y="154"/>
                </a:lnTo>
                <a:lnTo>
                  <a:pt x="1397" y="127"/>
                </a:lnTo>
                <a:lnTo>
                  <a:pt x="1394" y="102"/>
                </a:lnTo>
                <a:lnTo>
                  <a:pt x="1392" y="77"/>
                </a:lnTo>
                <a:lnTo>
                  <a:pt x="1395" y="52"/>
                </a:lnTo>
                <a:lnTo>
                  <a:pt x="1395" y="25"/>
                </a:lnTo>
                <a:lnTo>
                  <a:pt x="1351" y="22"/>
                </a:lnTo>
                <a:lnTo>
                  <a:pt x="1291" y="22"/>
                </a:lnTo>
                <a:lnTo>
                  <a:pt x="1235" y="17"/>
                </a:lnTo>
                <a:lnTo>
                  <a:pt x="1192" y="14"/>
                </a:lnTo>
                <a:lnTo>
                  <a:pt x="1148" y="9"/>
                </a:lnTo>
                <a:lnTo>
                  <a:pt x="1095" y="4"/>
                </a:lnTo>
                <a:lnTo>
                  <a:pt x="1054" y="0"/>
                </a:lnTo>
                <a:lnTo>
                  <a:pt x="1024" y="2"/>
                </a:lnTo>
                <a:lnTo>
                  <a:pt x="995" y="7"/>
                </a:lnTo>
                <a:lnTo>
                  <a:pt x="978" y="14"/>
                </a:lnTo>
                <a:lnTo>
                  <a:pt x="963" y="24"/>
                </a:lnTo>
                <a:lnTo>
                  <a:pt x="952" y="37"/>
                </a:lnTo>
                <a:lnTo>
                  <a:pt x="947" y="52"/>
                </a:lnTo>
                <a:lnTo>
                  <a:pt x="951" y="67"/>
                </a:lnTo>
                <a:lnTo>
                  <a:pt x="957" y="84"/>
                </a:lnTo>
                <a:lnTo>
                  <a:pt x="968" y="104"/>
                </a:lnTo>
                <a:lnTo>
                  <a:pt x="978" y="122"/>
                </a:lnTo>
                <a:lnTo>
                  <a:pt x="982" y="142"/>
                </a:lnTo>
                <a:lnTo>
                  <a:pt x="982" y="162"/>
                </a:lnTo>
                <a:lnTo>
                  <a:pt x="978" y="183"/>
                </a:lnTo>
                <a:lnTo>
                  <a:pt x="966" y="201"/>
                </a:lnTo>
                <a:lnTo>
                  <a:pt x="954" y="218"/>
                </a:lnTo>
                <a:lnTo>
                  <a:pt x="936" y="233"/>
                </a:lnTo>
                <a:lnTo>
                  <a:pt x="916" y="246"/>
                </a:lnTo>
                <a:lnTo>
                  <a:pt x="893" y="256"/>
                </a:lnTo>
                <a:lnTo>
                  <a:pt x="870" y="263"/>
                </a:lnTo>
                <a:lnTo>
                  <a:pt x="847" y="268"/>
                </a:lnTo>
                <a:lnTo>
                  <a:pt x="823" y="271"/>
                </a:lnTo>
                <a:lnTo>
                  <a:pt x="801" y="274"/>
                </a:lnTo>
                <a:lnTo>
                  <a:pt x="781" y="274"/>
                </a:lnTo>
                <a:lnTo>
                  <a:pt x="760" y="271"/>
                </a:lnTo>
                <a:lnTo>
                  <a:pt x="741" y="268"/>
                </a:lnTo>
                <a:lnTo>
                  <a:pt x="723" y="263"/>
                </a:lnTo>
                <a:lnTo>
                  <a:pt x="709" y="258"/>
                </a:lnTo>
                <a:lnTo>
                  <a:pt x="693" y="248"/>
                </a:lnTo>
                <a:lnTo>
                  <a:pt x="680" y="238"/>
                </a:lnTo>
                <a:lnTo>
                  <a:pt x="669" y="223"/>
                </a:lnTo>
                <a:lnTo>
                  <a:pt x="655" y="206"/>
                </a:lnTo>
                <a:lnTo>
                  <a:pt x="644" y="189"/>
                </a:lnTo>
                <a:lnTo>
                  <a:pt x="633" y="174"/>
                </a:lnTo>
                <a:lnTo>
                  <a:pt x="620" y="154"/>
                </a:lnTo>
                <a:lnTo>
                  <a:pt x="607" y="136"/>
                </a:lnTo>
                <a:lnTo>
                  <a:pt x="591" y="117"/>
                </a:lnTo>
                <a:lnTo>
                  <a:pt x="574" y="99"/>
                </a:lnTo>
                <a:lnTo>
                  <a:pt x="557" y="86"/>
                </a:lnTo>
                <a:lnTo>
                  <a:pt x="537" y="74"/>
                </a:lnTo>
                <a:lnTo>
                  <a:pt x="517" y="66"/>
                </a:lnTo>
                <a:lnTo>
                  <a:pt x="495" y="59"/>
                </a:lnTo>
                <a:lnTo>
                  <a:pt x="466" y="54"/>
                </a:lnTo>
                <a:lnTo>
                  <a:pt x="434" y="52"/>
                </a:lnTo>
                <a:lnTo>
                  <a:pt x="407" y="50"/>
                </a:lnTo>
                <a:lnTo>
                  <a:pt x="382" y="50"/>
                </a:lnTo>
                <a:lnTo>
                  <a:pt x="352" y="52"/>
                </a:lnTo>
                <a:lnTo>
                  <a:pt x="325" y="57"/>
                </a:lnTo>
                <a:lnTo>
                  <a:pt x="296" y="62"/>
                </a:lnTo>
                <a:lnTo>
                  <a:pt x="264" y="69"/>
                </a:lnTo>
                <a:lnTo>
                  <a:pt x="232" y="76"/>
                </a:lnTo>
                <a:lnTo>
                  <a:pt x="191" y="84"/>
                </a:lnTo>
                <a:close/>
              </a:path>
            </a:pathLst>
          </a:custGeom>
          <a:solidFill>
            <a:srgbClr val="FFFFCC"/>
          </a:solidFill>
          <a:ln w="2070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42348" name="Group 12"/>
          <p:cNvGrpSpPr>
            <a:grpSpLocks/>
          </p:cNvGrpSpPr>
          <p:nvPr/>
        </p:nvGrpSpPr>
        <p:grpSpPr bwMode="auto">
          <a:xfrm>
            <a:off x="4376738" y="4210471"/>
            <a:ext cx="2176462" cy="2281237"/>
            <a:chOff x="2147" y="2825"/>
            <a:chExt cx="1563" cy="1198"/>
          </a:xfrm>
          <a:solidFill>
            <a:srgbClr val="FF0000"/>
          </a:solidFill>
        </p:grpSpPr>
        <p:sp>
          <p:nvSpPr>
            <p:cNvPr id="142349" name="Rectangle 13"/>
            <p:cNvSpPr>
              <a:spLocks noChangeArrowheads="1"/>
            </p:cNvSpPr>
            <p:nvPr/>
          </p:nvSpPr>
          <p:spPr bwMode="auto">
            <a:xfrm>
              <a:off x="2301" y="3866"/>
              <a:ext cx="1279" cy="157"/>
            </a:xfrm>
            <a:prstGeom prst="rect">
              <a:avLst/>
            </a:prstGeom>
            <a:grpFill/>
            <a:ln w="207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350" name="Freeform 14"/>
            <p:cNvSpPr>
              <a:spLocks/>
            </p:cNvSpPr>
            <p:nvPr/>
          </p:nvSpPr>
          <p:spPr bwMode="auto">
            <a:xfrm>
              <a:off x="2147" y="2825"/>
              <a:ext cx="1563" cy="1037"/>
            </a:xfrm>
            <a:custGeom>
              <a:avLst/>
              <a:gdLst/>
              <a:ahLst/>
              <a:cxnLst>
                <a:cxn ang="0">
                  <a:pos x="1390" y="202"/>
                </a:cxn>
                <a:cxn ang="0">
                  <a:pos x="1279" y="223"/>
                </a:cxn>
                <a:cxn ang="0">
                  <a:pos x="1155" y="269"/>
                </a:cxn>
                <a:cxn ang="0">
                  <a:pos x="1014" y="323"/>
                </a:cxn>
                <a:cxn ang="0">
                  <a:pos x="891" y="345"/>
                </a:cxn>
                <a:cxn ang="0">
                  <a:pos x="805" y="316"/>
                </a:cxn>
                <a:cxn ang="0">
                  <a:pos x="782" y="263"/>
                </a:cxn>
                <a:cxn ang="0">
                  <a:pos x="820" y="192"/>
                </a:cxn>
                <a:cxn ang="0">
                  <a:pos x="907" y="142"/>
                </a:cxn>
                <a:cxn ang="0">
                  <a:pos x="1007" y="106"/>
                </a:cxn>
                <a:cxn ang="0">
                  <a:pos x="1047" y="45"/>
                </a:cxn>
                <a:cxn ang="0">
                  <a:pos x="990" y="2"/>
                </a:cxn>
                <a:cxn ang="0">
                  <a:pos x="866" y="5"/>
                </a:cxn>
                <a:cxn ang="0">
                  <a:pos x="745" y="49"/>
                </a:cxn>
                <a:cxn ang="0">
                  <a:pos x="612" y="127"/>
                </a:cxn>
                <a:cxn ang="0">
                  <a:pos x="481" y="191"/>
                </a:cxn>
                <a:cxn ang="0">
                  <a:pos x="338" y="217"/>
                </a:cxn>
                <a:cxn ang="0">
                  <a:pos x="216" y="221"/>
                </a:cxn>
                <a:cxn ang="0">
                  <a:pos x="251" y="360"/>
                </a:cxn>
                <a:cxn ang="0">
                  <a:pos x="286" y="475"/>
                </a:cxn>
                <a:cxn ang="0">
                  <a:pos x="257" y="545"/>
                </a:cxn>
                <a:cxn ang="0">
                  <a:pos x="199" y="562"/>
                </a:cxn>
                <a:cxn ang="0">
                  <a:pos x="135" y="535"/>
                </a:cxn>
                <a:cxn ang="0">
                  <a:pos x="60" y="513"/>
                </a:cxn>
                <a:cxn ang="0">
                  <a:pos x="11" y="563"/>
                </a:cxn>
                <a:cxn ang="0">
                  <a:pos x="3" y="645"/>
                </a:cxn>
                <a:cxn ang="0">
                  <a:pos x="46" y="737"/>
                </a:cxn>
                <a:cxn ang="0">
                  <a:pos x="130" y="781"/>
                </a:cxn>
                <a:cxn ang="0">
                  <a:pos x="238" y="781"/>
                </a:cxn>
                <a:cxn ang="0">
                  <a:pos x="280" y="826"/>
                </a:cxn>
                <a:cxn ang="0">
                  <a:pos x="241" y="926"/>
                </a:cxn>
                <a:cxn ang="0">
                  <a:pos x="183" y="1016"/>
                </a:cxn>
                <a:cxn ang="0">
                  <a:pos x="1451" y="993"/>
                </a:cxn>
                <a:cxn ang="0">
                  <a:pos x="1486" y="925"/>
                </a:cxn>
                <a:cxn ang="0">
                  <a:pos x="1541" y="864"/>
                </a:cxn>
                <a:cxn ang="0">
                  <a:pos x="1562" y="782"/>
                </a:cxn>
                <a:cxn ang="0">
                  <a:pos x="1524" y="727"/>
                </a:cxn>
                <a:cxn ang="0">
                  <a:pos x="1441" y="716"/>
                </a:cxn>
                <a:cxn ang="0">
                  <a:pos x="1344" y="739"/>
                </a:cxn>
                <a:cxn ang="0">
                  <a:pos x="1244" y="742"/>
                </a:cxn>
                <a:cxn ang="0">
                  <a:pos x="1177" y="692"/>
                </a:cxn>
                <a:cxn ang="0">
                  <a:pos x="1192" y="610"/>
                </a:cxn>
                <a:cxn ang="0">
                  <a:pos x="1257" y="557"/>
                </a:cxn>
                <a:cxn ang="0">
                  <a:pos x="1346" y="537"/>
                </a:cxn>
                <a:cxn ang="0">
                  <a:pos x="1438" y="507"/>
                </a:cxn>
                <a:cxn ang="0">
                  <a:pos x="1474" y="436"/>
                </a:cxn>
                <a:cxn ang="0">
                  <a:pos x="1470" y="328"/>
                </a:cxn>
                <a:cxn ang="0">
                  <a:pos x="1452" y="219"/>
                </a:cxn>
              </a:cxnLst>
              <a:rect l="0" t="0" r="r" b="b"/>
              <a:pathLst>
                <a:path w="1563" h="1037">
                  <a:moveTo>
                    <a:pt x="1452" y="219"/>
                  </a:moveTo>
                  <a:lnTo>
                    <a:pt x="1439" y="212"/>
                  </a:lnTo>
                  <a:lnTo>
                    <a:pt x="1414" y="206"/>
                  </a:lnTo>
                  <a:lnTo>
                    <a:pt x="1390" y="202"/>
                  </a:lnTo>
                  <a:lnTo>
                    <a:pt x="1365" y="206"/>
                  </a:lnTo>
                  <a:lnTo>
                    <a:pt x="1333" y="211"/>
                  </a:lnTo>
                  <a:lnTo>
                    <a:pt x="1309" y="214"/>
                  </a:lnTo>
                  <a:lnTo>
                    <a:pt x="1279" y="223"/>
                  </a:lnTo>
                  <a:lnTo>
                    <a:pt x="1252" y="231"/>
                  </a:lnTo>
                  <a:lnTo>
                    <a:pt x="1217" y="243"/>
                  </a:lnTo>
                  <a:lnTo>
                    <a:pt x="1185" y="254"/>
                  </a:lnTo>
                  <a:lnTo>
                    <a:pt x="1155" y="269"/>
                  </a:lnTo>
                  <a:lnTo>
                    <a:pt x="1125" y="283"/>
                  </a:lnTo>
                  <a:lnTo>
                    <a:pt x="1088" y="298"/>
                  </a:lnTo>
                  <a:lnTo>
                    <a:pt x="1053" y="309"/>
                  </a:lnTo>
                  <a:lnTo>
                    <a:pt x="1014" y="323"/>
                  </a:lnTo>
                  <a:lnTo>
                    <a:pt x="974" y="334"/>
                  </a:lnTo>
                  <a:lnTo>
                    <a:pt x="949" y="341"/>
                  </a:lnTo>
                  <a:lnTo>
                    <a:pt x="921" y="345"/>
                  </a:lnTo>
                  <a:lnTo>
                    <a:pt x="891" y="345"/>
                  </a:lnTo>
                  <a:lnTo>
                    <a:pt x="860" y="340"/>
                  </a:lnTo>
                  <a:lnTo>
                    <a:pt x="839" y="334"/>
                  </a:lnTo>
                  <a:lnTo>
                    <a:pt x="821" y="326"/>
                  </a:lnTo>
                  <a:lnTo>
                    <a:pt x="805" y="316"/>
                  </a:lnTo>
                  <a:lnTo>
                    <a:pt x="794" y="306"/>
                  </a:lnTo>
                  <a:lnTo>
                    <a:pt x="788" y="293"/>
                  </a:lnTo>
                  <a:lnTo>
                    <a:pt x="782" y="278"/>
                  </a:lnTo>
                  <a:lnTo>
                    <a:pt x="782" y="263"/>
                  </a:lnTo>
                  <a:lnTo>
                    <a:pt x="786" y="244"/>
                  </a:lnTo>
                  <a:lnTo>
                    <a:pt x="794" y="226"/>
                  </a:lnTo>
                  <a:lnTo>
                    <a:pt x="805" y="211"/>
                  </a:lnTo>
                  <a:lnTo>
                    <a:pt x="820" y="192"/>
                  </a:lnTo>
                  <a:lnTo>
                    <a:pt x="834" y="182"/>
                  </a:lnTo>
                  <a:lnTo>
                    <a:pt x="853" y="167"/>
                  </a:lnTo>
                  <a:lnTo>
                    <a:pt x="880" y="152"/>
                  </a:lnTo>
                  <a:lnTo>
                    <a:pt x="907" y="142"/>
                  </a:lnTo>
                  <a:lnTo>
                    <a:pt x="934" y="136"/>
                  </a:lnTo>
                  <a:lnTo>
                    <a:pt x="958" y="127"/>
                  </a:lnTo>
                  <a:lnTo>
                    <a:pt x="985" y="117"/>
                  </a:lnTo>
                  <a:lnTo>
                    <a:pt x="1007" y="106"/>
                  </a:lnTo>
                  <a:lnTo>
                    <a:pt x="1028" y="94"/>
                  </a:lnTo>
                  <a:lnTo>
                    <a:pt x="1044" y="80"/>
                  </a:lnTo>
                  <a:lnTo>
                    <a:pt x="1050" y="64"/>
                  </a:lnTo>
                  <a:lnTo>
                    <a:pt x="1047" y="45"/>
                  </a:lnTo>
                  <a:lnTo>
                    <a:pt x="1036" y="29"/>
                  </a:lnTo>
                  <a:lnTo>
                    <a:pt x="1025" y="17"/>
                  </a:lnTo>
                  <a:lnTo>
                    <a:pt x="1009" y="9"/>
                  </a:lnTo>
                  <a:lnTo>
                    <a:pt x="990" y="2"/>
                  </a:lnTo>
                  <a:lnTo>
                    <a:pt x="964" y="0"/>
                  </a:lnTo>
                  <a:lnTo>
                    <a:pt x="939" y="0"/>
                  </a:lnTo>
                  <a:lnTo>
                    <a:pt x="902" y="2"/>
                  </a:lnTo>
                  <a:lnTo>
                    <a:pt x="866" y="5"/>
                  </a:lnTo>
                  <a:lnTo>
                    <a:pt x="842" y="12"/>
                  </a:lnTo>
                  <a:lnTo>
                    <a:pt x="807" y="22"/>
                  </a:lnTo>
                  <a:lnTo>
                    <a:pt x="771" y="35"/>
                  </a:lnTo>
                  <a:lnTo>
                    <a:pt x="745" y="49"/>
                  </a:lnTo>
                  <a:lnTo>
                    <a:pt x="715" y="65"/>
                  </a:lnTo>
                  <a:lnTo>
                    <a:pt x="686" y="80"/>
                  </a:lnTo>
                  <a:lnTo>
                    <a:pt x="656" y="100"/>
                  </a:lnTo>
                  <a:lnTo>
                    <a:pt x="612" y="127"/>
                  </a:lnTo>
                  <a:lnTo>
                    <a:pt x="581" y="147"/>
                  </a:lnTo>
                  <a:lnTo>
                    <a:pt x="554" y="164"/>
                  </a:lnTo>
                  <a:lnTo>
                    <a:pt x="516" y="179"/>
                  </a:lnTo>
                  <a:lnTo>
                    <a:pt x="481" y="191"/>
                  </a:lnTo>
                  <a:lnTo>
                    <a:pt x="445" y="201"/>
                  </a:lnTo>
                  <a:lnTo>
                    <a:pt x="407" y="207"/>
                  </a:lnTo>
                  <a:lnTo>
                    <a:pt x="369" y="214"/>
                  </a:lnTo>
                  <a:lnTo>
                    <a:pt x="338" y="217"/>
                  </a:lnTo>
                  <a:lnTo>
                    <a:pt x="305" y="221"/>
                  </a:lnTo>
                  <a:lnTo>
                    <a:pt x="273" y="221"/>
                  </a:lnTo>
                  <a:lnTo>
                    <a:pt x="241" y="223"/>
                  </a:lnTo>
                  <a:lnTo>
                    <a:pt x="216" y="221"/>
                  </a:lnTo>
                  <a:lnTo>
                    <a:pt x="219" y="248"/>
                  </a:lnTo>
                  <a:lnTo>
                    <a:pt x="227" y="283"/>
                  </a:lnTo>
                  <a:lnTo>
                    <a:pt x="237" y="318"/>
                  </a:lnTo>
                  <a:lnTo>
                    <a:pt x="251" y="360"/>
                  </a:lnTo>
                  <a:lnTo>
                    <a:pt x="262" y="393"/>
                  </a:lnTo>
                  <a:lnTo>
                    <a:pt x="276" y="421"/>
                  </a:lnTo>
                  <a:lnTo>
                    <a:pt x="284" y="448"/>
                  </a:lnTo>
                  <a:lnTo>
                    <a:pt x="286" y="475"/>
                  </a:lnTo>
                  <a:lnTo>
                    <a:pt x="284" y="498"/>
                  </a:lnTo>
                  <a:lnTo>
                    <a:pt x="276" y="517"/>
                  </a:lnTo>
                  <a:lnTo>
                    <a:pt x="267" y="532"/>
                  </a:lnTo>
                  <a:lnTo>
                    <a:pt x="257" y="545"/>
                  </a:lnTo>
                  <a:lnTo>
                    <a:pt x="243" y="555"/>
                  </a:lnTo>
                  <a:lnTo>
                    <a:pt x="230" y="560"/>
                  </a:lnTo>
                  <a:lnTo>
                    <a:pt x="218" y="563"/>
                  </a:lnTo>
                  <a:lnTo>
                    <a:pt x="199" y="562"/>
                  </a:lnTo>
                  <a:lnTo>
                    <a:pt x="184" y="557"/>
                  </a:lnTo>
                  <a:lnTo>
                    <a:pt x="167" y="552"/>
                  </a:lnTo>
                  <a:lnTo>
                    <a:pt x="154" y="545"/>
                  </a:lnTo>
                  <a:lnTo>
                    <a:pt x="135" y="535"/>
                  </a:lnTo>
                  <a:lnTo>
                    <a:pt x="121" y="527"/>
                  </a:lnTo>
                  <a:lnTo>
                    <a:pt x="106" y="520"/>
                  </a:lnTo>
                  <a:lnTo>
                    <a:pt x="90" y="513"/>
                  </a:lnTo>
                  <a:lnTo>
                    <a:pt x="60" y="513"/>
                  </a:lnTo>
                  <a:lnTo>
                    <a:pt x="44" y="520"/>
                  </a:lnTo>
                  <a:lnTo>
                    <a:pt x="30" y="530"/>
                  </a:lnTo>
                  <a:lnTo>
                    <a:pt x="21" y="545"/>
                  </a:lnTo>
                  <a:lnTo>
                    <a:pt x="11" y="563"/>
                  </a:lnTo>
                  <a:lnTo>
                    <a:pt x="5" y="582"/>
                  </a:lnTo>
                  <a:lnTo>
                    <a:pt x="0" y="602"/>
                  </a:lnTo>
                  <a:lnTo>
                    <a:pt x="0" y="625"/>
                  </a:lnTo>
                  <a:lnTo>
                    <a:pt x="3" y="645"/>
                  </a:lnTo>
                  <a:lnTo>
                    <a:pt x="8" y="669"/>
                  </a:lnTo>
                  <a:lnTo>
                    <a:pt x="19" y="691"/>
                  </a:lnTo>
                  <a:lnTo>
                    <a:pt x="30" y="714"/>
                  </a:lnTo>
                  <a:lnTo>
                    <a:pt x="46" y="737"/>
                  </a:lnTo>
                  <a:lnTo>
                    <a:pt x="63" y="751"/>
                  </a:lnTo>
                  <a:lnTo>
                    <a:pt x="86" y="766"/>
                  </a:lnTo>
                  <a:lnTo>
                    <a:pt x="106" y="776"/>
                  </a:lnTo>
                  <a:lnTo>
                    <a:pt x="130" y="781"/>
                  </a:lnTo>
                  <a:lnTo>
                    <a:pt x="151" y="786"/>
                  </a:lnTo>
                  <a:lnTo>
                    <a:pt x="183" y="786"/>
                  </a:lnTo>
                  <a:lnTo>
                    <a:pt x="208" y="782"/>
                  </a:lnTo>
                  <a:lnTo>
                    <a:pt x="238" y="781"/>
                  </a:lnTo>
                  <a:lnTo>
                    <a:pt x="260" y="781"/>
                  </a:lnTo>
                  <a:lnTo>
                    <a:pt x="275" y="791"/>
                  </a:lnTo>
                  <a:lnTo>
                    <a:pt x="280" y="808"/>
                  </a:lnTo>
                  <a:lnTo>
                    <a:pt x="280" y="826"/>
                  </a:lnTo>
                  <a:lnTo>
                    <a:pt x="272" y="851"/>
                  </a:lnTo>
                  <a:lnTo>
                    <a:pt x="264" y="876"/>
                  </a:lnTo>
                  <a:lnTo>
                    <a:pt x="254" y="898"/>
                  </a:lnTo>
                  <a:lnTo>
                    <a:pt x="241" y="926"/>
                  </a:lnTo>
                  <a:lnTo>
                    <a:pt x="227" y="951"/>
                  </a:lnTo>
                  <a:lnTo>
                    <a:pt x="213" y="975"/>
                  </a:lnTo>
                  <a:lnTo>
                    <a:pt x="195" y="998"/>
                  </a:lnTo>
                  <a:lnTo>
                    <a:pt x="183" y="1016"/>
                  </a:lnTo>
                  <a:lnTo>
                    <a:pt x="156" y="1037"/>
                  </a:lnTo>
                  <a:lnTo>
                    <a:pt x="1444" y="1035"/>
                  </a:lnTo>
                  <a:lnTo>
                    <a:pt x="1446" y="1013"/>
                  </a:lnTo>
                  <a:lnTo>
                    <a:pt x="1451" y="993"/>
                  </a:lnTo>
                  <a:lnTo>
                    <a:pt x="1457" y="975"/>
                  </a:lnTo>
                  <a:lnTo>
                    <a:pt x="1463" y="960"/>
                  </a:lnTo>
                  <a:lnTo>
                    <a:pt x="1473" y="943"/>
                  </a:lnTo>
                  <a:lnTo>
                    <a:pt x="1486" y="925"/>
                  </a:lnTo>
                  <a:lnTo>
                    <a:pt x="1500" y="908"/>
                  </a:lnTo>
                  <a:lnTo>
                    <a:pt x="1513" y="894"/>
                  </a:lnTo>
                  <a:lnTo>
                    <a:pt x="1528" y="878"/>
                  </a:lnTo>
                  <a:lnTo>
                    <a:pt x="1541" y="864"/>
                  </a:lnTo>
                  <a:lnTo>
                    <a:pt x="1551" y="848"/>
                  </a:lnTo>
                  <a:lnTo>
                    <a:pt x="1559" y="831"/>
                  </a:lnTo>
                  <a:lnTo>
                    <a:pt x="1563" y="806"/>
                  </a:lnTo>
                  <a:lnTo>
                    <a:pt x="1562" y="782"/>
                  </a:lnTo>
                  <a:lnTo>
                    <a:pt x="1557" y="767"/>
                  </a:lnTo>
                  <a:lnTo>
                    <a:pt x="1549" y="752"/>
                  </a:lnTo>
                  <a:lnTo>
                    <a:pt x="1538" y="739"/>
                  </a:lnTo>
                  <a:lnTo>
                    <a:pt x="1524" y="727"/>
                  </a:lnTo>
                  <a:lnTo>
                    <a:pt x="1508" y="721"/>
                  </a:lnTo>
                  <a:lnTo>
                    <a:pt x="1487" y="716"/>
                  </a:lnTo>
                  <a:lnTo>
                    <a:pt x="1465" y="714"/>
                  </a:lnTo>
                  <a:lnTo>
                    <a:pt x="1441" y="716"/>
                  </a:lnTo>
                  <a:lnTo>
                    <a:pt x="1419" y="719"/>
                  </a:lnTo>
                  <a:lnTo>
                    <a:pt x="1397" y="724"/>
                  </a:lnTo>
                  <a:lnTo>
                    <a:pt x="1368" y="732"/>
                  </a:lnTo>
                  <a:lnTo>
                    <a:pt x="1344" y="739"/>
                  </a:lnTo>
                  <a:lnTo>
                    <a:pt x="1319" y="744"/>
                  </a:lnTo>
                  <a:lnTo>
                    <a:pt x="1289" y="747"/>
                  </a:lnTo>
                  <a:lnTo>
                    <a:pt x="1265" y="747"/>
                  </a:lnTo>
                  <a:lnTo>
                    <a:pt x="1244" y="742"/>
                  </a:lnTo>
                  <a:lnTo>
                    <a:pt x="1222" y="736"/>
                  </a:lnTo>
                  <a:lnTo>
                    <a:pt x="1204" y="726"/>
                  </a:lnTo>
                  <a:lnTo>
                    <a:pt x="1188" y="712"/>
                  </a:lnTo>
                  <a:lnTo>
                    <a:pt x="1177" y="692"/>
                  </a:lnTo>
                  <a:lnTo>
                    <a:pt x="1173" y="670"/>
                  </a:lnTo>
                  <a:lnTo>
                    <a:pt x="1176" y="649"/>
                  </a:lnTo>
                  <a:lnTo>
                    <a:pt x="1184" y="627"/>
                  </a:lnTo>
                  <a:lnTo>
                    <a:pt x="1192" y="610"/>
                  </a:lnTo>
                  <a:lnTo>
                    <a:pt x="1206" y="594"/>
                  </a:lnTo>
                  <a:lnTo>
                    <a:pt x="1222" y="579"/>
                  </a:lnTo>
                  <a:lnTo>
                    <a:pt x="1238" y="569"/>
                  </a:lnTo>
                  <a:lnTo>
                    <a:pt x="1257" y="557"/>
                  </a:lnTo>
                  <a:lnTo>
                    <a:pt x="1276" y="550"/>
                  </a:lnTo>
                  <a:lnTo>
                    <a:pt x="1296" y="545"/>
                  </a:lnTo>
                  <a:lnTo>
                    <a:pt x="1319" y="542"/>
                  </a:lnTo>
                  <a:lnTo>
                    <a:pt x="1346" y="537"/>
                  </a:lnTo>
                  <a:lnTo>
                    <a:pt x="1374" y="533"/>
                  </a:lnTo>
                  <a:lnTo>
                    <a:pt x="1398" y="528"/>
                  </a:lnTo>
                  <a:lnTo>
                    <a:pt x="1422" y="518"/>
                  </a:lnTo>
                  <a:lnTo>
                    <a:pt x="1438" y="507"/>
                  </a:lnTo>
                  <a:lnTo>
                    <a:pt x="1452" y="492"/>
                  </a:lnTo>
                  <a:lnTo>
                    <a:pt x="1463" y="475"/>
                  </a:lnTo>
                  <a:lnTo>
                    <a:pt x="1470" y="458"/>
                  </a:lnTo>
                  <a:lnTo>
                    <a:pt x="1474" y="436"/>
                  </a:lnTo>
                  <a:lnTo>
                    <a:pt x="1476" y="408"/>
                  </a:lnTo>
                  <a:lnTo>
                    <a:pt x="1473" y="386"/>
                  </a:lnTo>
                  <a:lnTo>
                    <a:pt x="1471" y="360"/>
                  </a:lnTo>
                  <a:lnTo>
                    <a:pt x="1470" y="328"/>
                  </a:lnTo>
                  <a:lnTo>
                    <a:pt x="1468" y="289"/>
                  </a:lnTo>
                  <a:lnTo>
                    <a:pt x="1468" y="253"/>
                  </a:lnTo>
                  <a:lnTo>
                    <a:pt x="1470" y="231"/>
                  </a:lnTo>
                  <a:lnTo>
                    <a:pt x="1452" y="219"/>
                  </a:lnTo>
                  <a:close/>
                </a:path>
              </a:pathLst>
            </a:custGeom>
            <a:grp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2351" name="Group 15"/>
          <p:cNvGrpSpPr>
            <a:grpSpLocks/>
          </p:cNvGrpSpPr>
          <p:nvPr/>
        </p:nvGrpSpPr>
        <p:grpSpPr bwMode="auto">
          <a:xfrm>
            <a:off x="2411760" y="4547492"/>
            <a:ext cx="2354263" cy="1944687"/>
            <a:chOff x="737" y="3001"/>
            <a:chExt cx="1691" cy="1020"/>
          </a:xfrm>
          <a:solidFill>
            <a:schemeClr val="accent4">
              <a:lumMod val="75000"/>
            </a:schemeClr>
          </a:solidFill>
        </p:grpSpPr>
        <p:sp>
          <p:nvSpPr>
            <p:cNvPr id="142352" name="Freeform 16"/>
            <p:cNvSpPr>
              <a:spLocks/>
            </p:cNvSpPr>
            <p:nvPr/>
          </p:nvSpPr>
          <p:spPr bwMode="auto">
            <a:xfrm>
              <a:off x="737" y="3001"/>
              <a:ext cx="1691" cy="866"/>
            </a:xfrm>
            <a:custGeom>
              <a:avLst/>
              <a:gdLst/>
              <a:ahLst/>
              <a:cxnLst>
                <a:cxn ang="0">
                  <a:pos x="153" y="112"/>
                </a:cxn>
                <a:cxn ang="0">
                  <a:pos x="204" y="107"/>
                </a:cxn>
                <a:cxn ang="0">
                  <a:pos x="290" y="88"/>
                </a:cxn>
                <a:cxn ang="0">
                  <a:pos x="387" y="65"/>
                </a:cxn>
                <a:cxn ang="0">
                  <a:pos x="480" y="33"/>
                </a:cxn>
                <a:cxn ang="0">
                  <a:pos x="565" y="6"/>
                </a:cxn>
                <a:cxn ang="0">
                  <a:pos x="619" y="0"/>
                </a:cxn>
                <a:cxn ang="0">
                  <a:pos x="677" y="5"/>
                </a:cxn>
                <a:cxn ang="0">
                  <a:pos x="727" y="18"/>
                </a:cxn>
                <a:cxn ang="0">
                  <a:pos x="757" y="40"/>
                </a:cxn>
                <a:cxn ang="0">
                  <a:pos x="770" y="72"/>
                </a:cxn>
                <a:cxn ang="0">
                  <a:pos x="762" y="108"/>
                </a:cxn>
                <a:cxn ang="0">
                  <a:pos x="730" y="160"/>
                </a:cxn>
                <a:cxn ang="0">
                  <a:pos x="716" y="204"/>
                </a:cxn>
                <a:cxn ang="0">
                  <a:pos x="716" y="239"/>
                </a:cxn>
                <a:cxn ang="0">
                  <a:pos x="738" y="279"/>
                </a:cxn>
                <a:cxn ang="0">
                  <a:pos x="776" y="309"/>
                </a:cxn>
                <a:cxn ang="0">
                  <a:pos x="827" y="324"/>
                </a:cxn>
                <a:cxn ang="0">
                  <a:pos x="871" y="324"/>
                </a:cxn>
                <a:cxn ang="0">
                  <a:pos x="917" y="311"/>
                </a:cxn>
                <a:cxn ang="0">
                  <a:pos x="967" y="282"/>
                </a:cxn>
                <a:cxn ang="0">
                  <a:pos x="1005" y="252"/>
                </a:cxn>
                <a:cxn ang="0">
                  <a:pos x="1030" y="212"/>
                </a:cxn>
                <a:cxn ang="0">
                  <a:pos x="1040" y="160"/>
                </a:cxn>
                <a:cxn ang="0">
                  <a:pos x="1054" y="127"/>
                </a:cxn>
                <a:cxn ang="0">
                  <a:pos x="1092" y="103"/>
                </a:cxn>
                <a:cxn ang="0">
                  <a:pos x="1157" y="82"/>
                </a:cxn>
                <a:cxn ang="0">
                  <a:pos x="1219" y="63"/>
                </a:cxn>
                <a:cxn ang="0">
                  <a:pos x="1330" y="43"/>
                </a:cxn>
                <a:cxn ang="0">
                  <a:pos x="1480" y="36"/>
                </a:cxn>
                <a:cxn ang="0">
                  <a:pos x="1626" y="45"/>
                </a:cxn>
                <a:cxn ang="0">
                  <a:pos x="1634" y="93"/>
                </a:cxn>
                <a:cxn ang="0">
                  <a:pos x="1658" y="172"/>
                </a:cxn>
                <a:cxn ang="0">
                  <a:pos x="1682" y="244"/>
                </a:cxn>
                <a:cxn ang="0">
                  <a:pos x="1691" y="297"/>
                </a:cxn>
                <a:cxn ang="0">
                  <a:pos x="1683" y="336"/>
                </a:cxn>
                <a:cxn ang="0">
                  <a:pos x="1666" y="362"/>
                </a:cxn>
                <a:cxn ang="0">
                  <a:pos x="1639" y="379"/>
                </a:cxn>
                <a:cxn ang="0">
                  <a:pos x="1597" y="376"/>
                </a:cxn>
                <a:cxn ang="0">
                  <a:pos x="1556" y="359"/>
                </a:cxn>
                <a:cxn ang="0">
                  <a:pos x="1523" y="341"/>
                </a:cxn>
                <a:cxn ang="0">
                  <a:pos x="1483" y="331"/>
                </a:cxn>
                <a:cxn ang="0">
                  <a:pos x="1450" y="341"/>
                </a:cxn>
                <a:cxn ang="0">
                  <a:pos x="1424" y="371"/>
                </a:cxn>
                <a:cxn ang="0">
                  <a:pos x="1410" y="409"/>
                </a:cxn>
                <a:cxn ang="0">
                  <a:pos x="1405" y="449"/>
                </a:cxn>
                <a:cxn ang="0">
                  <a:pos x="1416" y="503"/>
                </a:cxn>
                <a:cxn ang="0">
                  <a:pos x="1443" y="548"/>
                </a:cxn>
                <a:cxn ang="0">
                  <a:pos x="1469" y="576"/>
                </a:cxn>
                <a:cxn ang="0">
                  <a:pos x="1512" y="605"/>
                </a:cxn>
                <a:cxn ang="0">
                  <a:pos x="1562" y="616"/>
                </a:cxn>
                <a:cxn ang="0">
                  <a:pos x="1620" y="615"/>
                </a:cxn>
                <a:cxn ang="0">
                  <a:pos x="1666" y="611"/>
                </a:cxn>
                <a:cxn ang="0">
                  <a:pos x="1683" y="630"/>
                </a:cxn>
                <a:cxn ang="0">
                  <a:pos x="1683" y="653"/>
                </a:cxn>
                <a:cxn ang="0">
                  <a:pos x="1669" y="697"/>
                </a:cxn>
                <a:cxn ang="0">
                  <a:pos x="1645" y="750"/>
                </a:cxn>
                <a:cxn ang="0">
                  <a:pos x="1613" y="804"/>
                </a:cxn>
                <a:cxn ang="0">
                  <a:pos x="1578" y="852"/>
                </a:cxn>
                <a:cxn ang="0">
                  <a:pos x="0" y="864"/>
                </a:cxn>
              </a:cxnLst>
              <a:rect l="0" t="0" r="r" b="b"/>
              <a:pathLst>
                <a:path w="1691" h="866">
                  <a:moveTo>
                    <a:pt x="0" y="864"/>
                  </a:moveTo>
                  <a:lnTo>
                    <a:pt x="153" y="112"/>
                  </a:lnTo>
                  <a:lnTo>
                    <a:pt x="177" y="110"/>
                  </a:lnTo>
                  <a:lnTo>
                    <a:pt x="204" y="107"/>
                  </a:lnTo>
                  <a:lnTo>
                    <a:pt x="253" y="97"/>
                  </a:lnTo>
                  <a:lnTo>
                    <a:pt x="290" y="88"/>
                  </a:lnTo>
                  <a:lnTo>
                    <a:pt x="336" y="78"/>
                  </a:lnTo>
                  <a:lnTo>
                    <a:pt x="387" y="65"/>
                  </a:lnTo>
                  <a:lnTo>
                    <a:pt x="436" y="50"/>
                  </a:lnTo>
                  <a:lnTo>
                    <a:pt x="480" y="33"/>
                  </a:lnTo>
                  <a:lnTo>
                    <a:pt x="531" y="15"/>
                  </a:lnTo>
                  <a:lnTo>
                    <a:pt x="565" y="6"/>
                  </a:lnTo>
                  <a:lnTo>
                    <a:pt x="593" y="1"/>
                  </a:lnTo>
                  <a:lnTo>
                    <a:pt x="619" y="0"/>
                  </a:lnTo>
                  <a:lnTo>
                    <a:pt x="642" y="0"/>
                  </a:lnTo>
                  <a:lnTo>
                    <a:pt x="677" y="5"/>
                  </a:lnTo>
                  <a:lnTo>
                    <a:pt x="701" y="10"/>
                  </a:lnTo>
                  <a:lnTo>
                    <a:pt x="727" y="18"/>
                  </a:lnTo>
                  <a:lnTo>
                    <a:pt x="744" y="28"/>
                  </a:lnTo>
                  <a:lnTo>
                    <a:pt x="757" y="40"/>
                  </a:lnTo>
                  <a:lnTo>
                    <a:pt x="766" y="58"/>
                  </a:lnTo>
                  <a:lnTo>
                    <a:pt x="770" y="72"/>
                  </a:lnTo>
                  <a:lnTo>
                    <a:pt x="768" y="90"/>
                  </a:lnTo>
                  <a:lnTo>
                    <a:pt x="762" y="108"/>
                  </a:lnTo>
                  <a:lnTo>
                    <a:pt x="746" y="132"/>
                  </a:lnTo>
                  <a:lnTo>
                    <a:pt x="730" y="160"/>
                  </a:lnTo>
                  <a:lnTo>
                    <a:pt x="720" y="185"/>
                  </a:lnTo>
                  <a:lnTo>
                    <a:pt x="716" y="204"/>
                  </a:lnTo>
                  <a:lnTo>
                    <a:pt x="714" y="224"/>
                  </a:lnTo>
                  <a:lnTo>
                    <a:pt x="716" y="239"/>
                  </a:lnTo>
                  <a:lnTo>
                    <a:pt x="723" y="259"/>
                  </a:lnTo>
                  <a:lnTo>
                    <a:pt x="738" y="279"/>
                  </a:lnTo>
                  <a:lnTo>
                    <a:pt x="757" y="297"/>
                  </a:lnTo>
                  <a:lnTo>
                    <a:pt x="776" y="309"/>
                  </a:lnTo>
                  <a:lnTo>
                    <a:pt x="800" y="317"/>
                  </a:lnTo>
                  <a:lnTo>
                    <a:pt x="827" y="324"/>
                  </a:lnTo>
                  <a:lnTo>
                    <a:pt x="847" y="327"/>
                  </a:lnTo>
                  <a:lnTo>
                    <a:pt x="871" y="324"/>
                  </a:lnTo>
                  <a:lnTo>
                    <a:pt x="895" y="319"/>
                  </a:lnTo>
                  <a:lnTo>
                    <a:pt x="917" y="311"/>
                  </a:lnTo>
                  <a:lnTo>
                    <a:pt x="941" y="299"/>
                  </a:lnTo>
                  <a:lnTo>
                    <a:pt x="967" y="282"/>
                  </a:lnTo>
                  <a:lnTo>
                    <a:pt x="987" y="267"/>
                  </a:lnTo>
                  <a:lnTo>
                    <a:pt x="1005" y="252"/>
                  </a:lnTo>
                  <a:lnTo>
                    <a:pt x="1019" y="234"/>
                  </a:lnTo>
                  <a:lnTo>
                    <a:pt x="1030" y="212"/>
                  </a:lnTo>
                  <a:lnTo>
                    <a:pt x="1036" y="189"/>
                  </a:lnTo>
                  <a:lnTo>
                    <a:pt x="1040" y="160"/>
                  </a:lnTo>
                  <a:lnTo>
                    <a:pt x="1048" y="137"/>
                  </a:lnTo>
                  <a:lnTo>
                    <a:pt x="1054" y="127"/>
                  </a:lnTo>
                  <a:lnTo>
                    <a:pt x="1068" y="115"/>
                  </a:lnTo>
                  <a:lnTo>
                    <a:pt x="1092" y="103"/>
                  </a:lnTo>
                  <a:lnTo>
                    <a:pt x="1124" y="92"/>
                  </a:lnTo>
                  <a:lnTo>
                    <a:pt x="1157" y="82"/>
                  </a:lnTo>
                  <a:lnTo>
                    <a:pt x="1187" y="72"/>
                  </a:lnTo>
                  <a:lnTo>
                    <a:pt x="1219" y="63"/>
                  </a:lnTo>
                  <a:lnTo>
                    <a:pt x="1265" y="55"/>
                  </a:lnTo>
                  <a:lnTo>
                    <a:pt x="1330" y="43"/>
                  </a:lnTo>
                  <a:lnTo>
                    <a:pt x="1402" y="36"/>
                  </a:lnTo>
                  <a:lnTo>
                    <a:pt x="1480" y="36"/>
                  </a:lnTo>
                  <a:lnTo>
                    <a:pt x="1556" y="36"/>
                  </a:lnTo>
                  <a:lnTo>
                    <a:pt x="1626" y="45"/>
                  </a:lnTo>
                  <a:lnTo>
                    <a:pt x="1629" y="67"/>
                  </a:lnTo>
                  <a:lnTo>
                    <a:pt x="1634" y="93"/>
                  </a:lnTo>
                  <a:lnTo>
                    <a:pt x="1643" y="130"/>
                  </a:lnTo>
                  <a:lnTo>
                    <a:pt x="1658" y="172"/>
                  </a:lnTo>
                  <a:lnTo>
                    <a:pt x="1672" y="214"/>
                  </a:lnTo>
                  <a:lnTo>
                    <a:pt x="1682" y="244"/>
                  </a:lnTo>
                  <a:lnTo>
                    <a:pt x="1688" y="272"/>
                  </a:lnTo>
                  <a:lnTo>
                    <a:pt x="1691" y="297"/>
                  </a:lnTo>
                  <a:lnTo>
                    <a:pt x="1690" y="316"/>
                  </a:lnTo>
                  <a:lnTo>
                    <a:pt x="1683" y="336"/>
                  </a:lnTo>
                  <a:lnTo>
                    <a:pt x="1674" y="352"/>
                  </a:lnTo>
                  <a:lnTo>
                    <a:pt x="1666" y="362"/>
                  </a:lnTo>
                  <a:lnTo>
                    <a:pt x="1655" y="371"/>
                  </a:lnTo>
                  <a:lnTo>
                    <a:pt x="1639" y="379"/>
                  </a:lnTo>
                  <a:lnTo>
                    <a:pt x="1618" y="381"/>
                  </a:lnTo>
                  <a:lnTo>
                    <a:pt x="1597" y="376"/>
                  </a:lnTo>
                  <a:lnTo>
                    <a:pt x="1578" y="369"/>
                  </a:lnTo>
                  <a:lnTo>
                    <a:pt x="1556" y="359"/>
                  </a:lnTo>
                  <a:lnTo>
                    <a:pt x="1539" y="347"/>
                  </a:lnTo>
                  <a:lnTo>
                    <a:pt x="1523" y="341"/>
                  </a:lnTo>
                  <a:lnTo>
                    <a:pt x="1504" y="334"/>
                  </a:lnTo>
                  <a:lnTo>
                    <a:pt x="1483" y="331"/>
                  </a:lnTo>
                  <a:lnTo>
                    <a:pt x="1467" y="332"/>
                  </a:lnTo>
                  <a:lnTo>
                    <a:pt x="1450" y="341"/>
                  </a:lnTo>
                  <a:lnTo>
                    <a:pt x="1435" y="354"/>
                  </a:lnTo>
                  <a:lnTo>
                    <a:pt x="1424" y="371"/>
                  </a:lnTo>
                  <a:lnTo>
                    <a:pt x="1415" y="393"/>
                  </a:lnTo>
                  <a:lnTo>
                    <a:pt x="1410" y="409"/>
                  </a:lnTo>
                  <a:lnTo>
                    <a:pt x="1407" y="426"/>
                  </a:lnTo>
                  <a:lnTo>
                    <a:pt x="1405" y="449"/>
                  </a:lnTo>
                  <a:lnTo>
                    <a:pt x="1408" y="476"/>
                  </a:lnTo>
                  <a:lnTo>
                    <a:pt x="1416" y="503"/>
                  </a:lnTo>
                  <a:lnTo>
                    <a:pt x="1429" y="526"/>
                  </a:lnTo>
                  <a:lnTo>
                    <a:pt x="1443" y="548"/>
                  </a:lnTo>
                  <a:lnTo>
                    <a:pt x="1451" y="560"/>
                  </a:lnTo>
                  <a:lnTo>
                    <a:pt x="1469" y="576"/>
                  </a:lnTo>
                  <a:lnTo>
                    <a:pt x="1488" y="593"/>
                  </a:lnTo>
                  <a:lnTo>
                    <a:pt x="1512" y="605"/>
                  </a:lnTo>
                  <a:lnTo>
                    <a:pt x="1539" y="613"/>
                  </a:lnTo>
                  <a:lnTo>
                    <a:pt x="1562" y="616"/>
                  </a:lnTo>
                  <a:lnTo>
                    <a:pt x="1591" y="618"/>
                  </a:lnTo>
                  <a:lnTo>
                    <a:pt x="1620" y="615"/>
                  </a:lnTo>
                  <a:lnTo>
                    <a:pt x="1643" y="613"/>
                  </a:lnTo>
                  <a:lnTo>
                    <a:pt x="1666" y="611"/>
                  </a:lnTo>
                  <a:lnTo>
                    <a:pt x="1678" y="618"/>
                  </a:lnTo>
                  <a:lnTo>
                    <a:pt x="1683" y="630"/>
                  </a:lnTo>
                  <a:lnTo>
                    <a:pt x="1685" y="642"/>
                  </a:lnTo>
                  <a:lnTo>
                    <a:pt x="1683" y="653"/>
                  </a:lnTo>
                  <a:lnTo>
                    <a:pt x="1677" y="677"/>
                  </a:lnTo>
                  <a:lnTo>
                    <a:pt x="1669" y="697"/>
                  </a:lnTo>
                  <a:lnTo>
                    <a:pt x="1659" y="722"/>
                  </a:lnTo>
                  <a:lnTo>
                    <a:pt x="1645" y="750"/>
                  </a:lnTo>
                  <a:lnTo>
                    <a:pt x="1629" y="779"/>
                  </a:lnTo>
                  <a:lnTo>
                    <a:pt x="1613" y="804"/>
                  </a:lnTo>
                  <a:lnTo>
                    <a:pt x="1594" y="832"/>
                  </a:lnTo>
                  <a:lnTo>
                    <a:pt x="1578" y="852"/>
                  </a:lnTo>
                  <a:lnTo>
                    <a:pt x="1561" y="866"/>
                  </a:lnTo>
                  <a:lnTo>
                    <a:pt x="0" y="864"/>
                  </a:lnTo>
                  <a:close/>
                </a:path>
              </a:pathLst>
            </a:custGeom>
            <a:grp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353" name="Rectangle 17"/>
            <p:cNvSpPr>
              <a:spLocks noChangeArrowheads="1"/>
            </p:cNvSpPr>
            <p:nvPr/>
          </p:nvSpPr>
          <p:spPr bwMode="auto">
            <a:xfrm>
              <a:off x="737" y="3868"/>
              <a:ext cx="1563" cy="153"/>
            </a:xfrm>
            <a:prstGeom prst="rect">
              <a:avLst/>
            </a:prstGeom>
            <a:grpFill/>
            <a:ln w="207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2354" name="Group 18"/>
          <p:cNvGrpSpPr>
            <a:grpSpLocks/>
          </p:cNvGrpSpPr>
          <p:nvPr/>
        </p:nvGrpSpPr>
        <p:grpSpPr bwMode="auto">
          <a:xfrm>
            <a:off x="6010275" y="4497808"/>
            <a:ext cx="2754313" cy="1987550"/>
            <a:chOff x="3320" y="2979"/>
            <a:chExt cx="1980" cy="1044"/>
          </a:xfrm>
          <a:solidFill>
            <a:schemeClr val="accent6">
              <a:lumMod val="50000"/>
            </a:schemeClr>
          </a:solidFill>
        </p:grpSpPr>
        <p:sp>
          <p:nvSpPr>
            <p:cNvPr id="142355" name="Freeform 19"/>
            <p:cNvSpPr>
              <a:spLocks/>
            </p:cNvSpPr>
            <p:nvPr/>
          </p:nvSpPr>
          <p:spPr bwMode="auto">
            <a:xfrm>
              <a:off x="3320" y="2979"/>
              <a:ext cx="1979" cy="884"/>
            </a:xfrm>
            <a:custGeom>
              <a:avLst/>
              <a:gdLst/>
              <a:ahLst/>
              <a:cxnLst>
                <a:cxn ang="0">
                  <a:pos x="344" y="72"/>
                </a:cxn>
                <a:cxn ang="0">
                  <a:pos x="408" y="84"/>
                </a:cxn>
                <a:cxn ang="0">
                  <a:pos x="475" y="97"/>
                </a:cxn>
                <a:cxn ang="0">
                  <a:pos x="545" y="92"/>
                </a:cxn>
                <a:cxn ang="0">
                  <a:pos x="611" y="67"/>
                </a:cxn>
                <a:cxn ang="0">
                  <a:pos x="680" y="38"/>
                </a:cxn>
                <a:cxn ang="0">
                  <a:pos x="746" y="35"/>
                </a:cxn>
                <a:cxn ang="0">
                  <a:pos x="800" y="67"/>
                </a:cxn>
                <a:cxn ang="0">
                  <a:pos x="797" y="139"/>
                </a:cxn>
                <a:cxn ang="0">
                  <a:pos x="781" y="214"/>
                </a:cxn>
                <a:cxn ang="0">
                  <a:pos x="823" y="267"/>
                </a:cxn>
                <a:cxn ang="0">
                  <a:pos x="902" y="286"/>
                </a:cxn>
                <a:cxn ang="0">
                  <a:pos x="997" y="287"/>
                </a:cxn>
                <a:cxn ang="0">
                  <a:pos x="1083" y="264"/>
                </a:cxn>
                <a:cxn ang="0">
                  <a:pos x="1140" y="224"/>
                </a:cxn>
                <a:cxn ang="0">
                  <a:pos x="1164" y="145"/>
                </a:cxn>
                <a:cxn ang="0">
                  <a:pos x="1179" y="74"/>
                </a:cxn>
                <a:cxn ang="0">
                  <a:pos x="1229" y="28"/>
                </a:cxn>
                <a:cxn ang="0">
                  <a:pos x="1306" y="7"/>
                </a:cxn>
                <a:cxn ang="0">
                  <a:pos x="1396" y="0"/>
                </a:cxn>
                <a:cxn ang="0">
                  <a:pos x="1482" y="7"/>
                </a:cxn>
                <a:cxn ang="0">
                  <a:pos x="1557" y="15"/>
                </a:cxn>
                <a:cxn ang="0">
                  <a:pos x="271" y="883"/>
                </a:cxn>
                <a:cxn ang="0">
                  <a:pos x="284" y="821"/>
                </a:cxn>
                <a:cxn ang="0">
                  <a:pos x="313" y="771"/>
                </a:cxn>
                <a:cxn ang="0">
                  <a:pos x="355" y="724"/>
                </a:cxn>
                <a:cxn ang="0">
                  <a:pos x="386" y="677"/>
                </a:cxn>
                <a:cxn ang="0">
                  <a:pos x="384" y="613"/>
                </a:cxn>
                <a:cxn ang="0">
                  <a:pos x="351" y="573"/>
                </a:cxn>
                <a:cxn ang="0">
                  <a:pos x="292" y="560"/>
                </a:cxn>
                <a:cxn ang="0">
                  <a:pos x="224" y="570"/>
                </a:cxn>
                <a:cxn ang="0">
                  <a:pos x="146" y="590"/>
                </a:cxn>
                <a:cxn ang="0">
                  <a:pos x="71" y="588"/>
                </a:cxn>
                <a:cxn ang="0">
                  <a:pos x="15" y="558"/>
                </a:cxn>
                <a:cxn ang="0">
                  <a:pos x="3" y="495"/>
                </a:cxn>
                <a:cxn ang="0">
                  <a:pos x="33" y="440"/>
                </a:cxn>
                <a:cxn ang="0">
                  <a:pos x="84" y="403"/>
                </a:cxn>
                <a:cxn ang="0">
                  <a:pos x="146" y="388"/>
                </a:cxn>
                <a:cxn ang="0">
                  <a:pos x="225" y="374"/>
                </a:cxn>
                <a:cxn ang="0">
                  <a:pos x="279" y="338"/>
                </a:cxn>
                <a:cxn ang="0">
                  <a:pos x="301" y="282"/>
                </a:cxn>
                <a:cxn ang="0">
                  <a:pos x="300" y="202"/>
                </a:cxn>
                <a:cxn ang="0">
                  <a:pos x="295" y="112"/>
                </a:cxn>
              </a:cxnLst>
              <a:rect l="0" t="0" r="r" b="b"/>
              <a:pathLst>
                <a:path w="1979" h="884">
                  <a:moveTo>
                    <a:pt x="300" y="82"/>
                  </a:moveTo>
                  <a:lnTo>
                    <a:pt x="319" y="77"/>
                  </a:lnTo>
                  <a:lnTo>
                    <a:pt x="344" y="72"/>
                  </a:lnTo>
                  <a:lnTo>
                    <a:pt x="367" y="74"/>
                  </a:lnTo>
                  <a:lnTo>
                    <a:pt x="387" y="79"/>
                  </a:lnTo>
                  <a:lnTo>
                    <a:pt x="408" y="84"/>
                  </a:lnTo>
                  <a:lnTo>
                    <a:pt x="430" y="89"/>
                  </a:lnTo>
                  <a:lnTo>
                    <a:pt x="456" y="94"/>
                  </a:lnTo>
                  <a:lnTo>
                    <a:pt x="475" y="97"/>
                  </a:lnTo>
                  <a:lnTo>
                    <a:pt x="500" y="99"/>
                  </a:lnTo>
                  <a:lnTo>
                    <a:pt x="524" y="97"/>
                  </a:lnTo>
                  <a:lnTo>
                    <a:pt x="545" y="92"/>
                  </a:lnTo>
                  <a:lnTo>
                    <a:pt x="568" y="85"/>
                  </a:lnTo>
                  <a:lnTo>
                    <a:pt x="591" y="77"/>
                  </a:lnTo>
                  <a:lnTo>
                    <a:pt x="611" y="67"/>
                  </a:lnTo>
                  <a:lnTo>
                    <a:pt x="634" y="57"/>
                  </a:lnTo>
                  <a:lnTo>
                    <a:pt x="654" y="47"/>
                  </a:lnTo>
                  <a:lnTo>
                    <a:pt x="680" y="38"/>
                  </a:lnTo>
                  <a:lnTo>
                    <a:pt x="700" y="33"/>
                  </a:lnTo>
                  <a:lnTo>
                    <a:pt x="724" y="32"/>
                  </a:lnTo>
                  <a:lnTo>
                    <a:pt x="746" y="35"/>
                  </a:lnTo>
                  <a:lnTo>
                    <a:pt x="767" y="42"/>
                  </a:lnTo>
                  <a:lnTo>
                    <a:pt x="788" y="55"/>
                  </a:lnTo>
                  <a:lnTo>
                    <a:pt x="800" y="67"/>
                  </a:lnTo>
                  <a:lnTo>
                    <a:pt x="807" y="89"/>
                  </a:lnTo>
                  <a:lnTo>
                    <a:pt x="804" y="112"/>
                  </a:lnTo>
                  <a:lnTo>
                    <a:pt x="797" y="139"/>
                  </a:lnTo>
                  <a:lnTo>
                    <a:pt x="788" y="167"/>
                  </a:lnTo>
                  <a:lnTo>
                    <a:pt x="780" y="191"/>
                  </a:lnTo>
                  <a:lnTo>
                    <a:pt x="781" y="214"/>
                  </a:lnTo>
                  <a:lnTo>
                    <a:pt x="791" y="237"/>
                  </a:lnTo>
                  <a:lnTo>
                    <a:pt x="807" y="256"/>
                  </a:lnTo>
                  <a:lnTo>
                    <a:pt x="823" y="267"/>
                  </a:lnTo>
                  <a:lnTo>
                    <a:pt x="845" y="274"/>
                  </a:lnTo>
                  <a:lnTo>
                    <a:pt x="869" y="281"/>
                  </a:lnTo>
                  <a:lnTo>
                    <a:pt x="902" y="286"/>
                  </a:lnTo>
                  <a:lnTo>
                    <a:pt x="931" y="289"/>
                  </a:lnTo>
                  <a:lnTo>
                    <a:pt x="966" y="291"/>
                  </a:lnTo>
                  <a:lnTo>
                    <a:pt x="997" y="287"/>
                  </a:lnTo>
                  <a:lnTo>
                    <a:pt x="1026" y="282"/>
                  </a:lnTo>
                  <a:lnTo>
                    <a:pt x="1056" y="274"/>
                  </a:lnTo>
                  <a:lnTo>
                    <a:pt x="1083" y="264"/>
                  </a:lnTo>
                  <a:lnTo>
                    <a:pt x="1104" y="252"/>
                  </a:lnTo>
                  <a:lnTo>
                    <a:pt x="1125" y="239"/>
                  </a:lnTo>
                  <a:lnTo>
                    <a:pt x="1140" y="224"/>
                  </a:lnTo>
                  <a:lnTo>
                    <a:pt x="1155" y="206"/>
                  </a:lnTo>
                  <a:lnTo>
                    <a:pt x="1163" y="182"/>
                  </a:lnTo>
                  <a:lnTo>
                    <a:pt x="1164" y="145"/>
                  </a:lnTo>
                  <a:lnTo>
                    <a:pt x="1164" y="117"/>
                  </a:lnTo>
                  <a:lnTo>
                    <a:pt x="1169" y="92"/>
                  </a:lnTo>
                  <a:lnTo>
                    <a:pt x="1179" y="74"/>
                  </a:lnTo>
                  <a:lnTo>
                    <a:pt x="1193" y="57"/>
                  </a:lnTo>
                  <a:lnTo>
                    <a:pt x="1209" y="42"/>
                  </a:lnTo>
                  <a:lnTo>
                    <a:pt x="1229" y="28"/>
                  </a:lnTo>
                  <a:lnTo>
                    <a:pt x="1250" y="18"/>
                  </a:lnTo>
                  <a:lnTo>
                    <a:pt x="1279" y="10"/>
                  </a:lnTo>
                  <a:lnTo>
                    <a:pt x="1306" y="7"/>
                  </a:lnTo>
                  <a:lnTo>
                    <a:pt x="1334" y="3"/>
                  </a:lnTo>
                  <a:lnTo>
                    <a:pt x="1364" y="2"/>
                  </a:lnTo>
                  <a:lnTo>
                    <a:pt x="1396" y="0"/>
                  </a:lnTo>
                  <a:lnTo>
                    <a:pt x="1431" y="2"/>
                  </a:lnTo>
                  <a:lnTo>
                    <a:pt x="1458" y="3"/>
                  </a:lnTo>
                  <a:lnTo>
                    <a:pt x="1482" y="7"/>
                  </a:lnTo>
                  <a:lnTo>
                    <a:pt x="1507" y="10"/>
                  </a:lnTo>
                  <a:lnTo>
                    <a:pt x="1531" y="13"/>
                  </a:lnTo>
                  <a:lnTo>
                    <a:pt x="1557" y="15"/>
                  </a:lnTo>
                  <a:lnTo>
                    <a:pt x="1751" y="20"/>
                  </a:lnTo>
                  <a:lnTo>
                    <a:pt x="1979" y="884"/>
                  </a:lnTo>
                  <a:lnTo>
                    <a:pt x="271" y="883"/>
                  </a:lnTo>
                  <a:lnTo>
                    <a:pt x="273" y="859"/>
                  </a:lnTo>
                  <a:lnTo>
                    <a:pt x="278" y="839"/>
                  </a:lnTo>
                  <a:lnTo>
                    <a:pt x="284" y="821"/>
                  </a:lnTo>
                  <a:lnTo>
                    <a:pt x="290" y="806"/>
                  </a:lnTo>
                  <a:lnTo>
                    <a:pt x="300" y="789"/>
                  </a:lnTo>
                  <a:lnTo>
                    <a:pt x="313" y="771"/>
                  </a:lnTo>
                  <a:lnTo>
                    <a:pt x="327" y="754"/>
                  </a:lnTo>
                  <a:lnTo>
                    <a:pt x="340" y="740"/>
                  </a:lnTo>
                  <a:lnTo>
                    <a:pt x="355" y="724"/>
                  </a:lnTo>
                  <a:lnTo>
                    <a:pt x="368" y="710"/>
                  </a:lnTo>
                  <a:lnTo>
                    <a:pt x="378" y="694"/>
                  </a:lnTo>
                  <a:lnTo>
                    <a:pt x="386" y="677"/>
                  </a:lnTo>
                  <a:lnTo>
                    <a:pt x="390" y="652"/>
                  </a:lnTo>
                  <a:lnTo>
                    <a:pt x="389" y="628"/>
                  </a:lnTo>
                  <a:lnTo>
                    <a:pt x="384" y="613"/>
                  </a:lnTo>
                  <a:lnTo>
                    <a:pt x="376" y="598"/>
                  </a:lnTo>
                  <a:lnTo>
                    <a:pt x="365" y="585"/>
                  </a:lnTo>
                  <a:lnTo>
                    <a:pt x="351" y="573"/>
                  </a:lnTo>
                  <a:lnTo>
                    <a:pt x="335" y="567"/>
                  </a:lnTo>
                  <a:lnTo>
                    <a:pt x="314" y="562"/>
                  </a:lnTo>
                  <a:lnTo>
                    <a:pt x="292" y="560"/>
                  </a:lnTo>
                  <a:lnTo>
                    <a:pt x="268" y="562"/>
                  </a:lnTo>
                  <a:lnTo>
                    <a:pt x="246" y="565"/>
                  </a:lnTo>
                  <a:lnTo>
                    <a:pt x="224" y="570"/>
                  </a:lnTo>
                  <a:lnTo>
                    <a:pt x="195" y="578"/>
                  </a:lnTo>
                  <a:lnTo>
                    <a:pt x="171" y="585"/>
                  </a:lnTo>
                  <a:lnTo>
                    <a:pt x="146" y="590"/>
                  </a:lnTo>
                  <a:lnTo>
                    <a:pt x="116" y="593"/>
                  </a:lnTo>
                  <a:lnTo>
                    <a:pt x="92" y="593"/>
                  </a:lnTo>
                  <a:lnTo>
                    <a:pt x="71" y="588"/>
                  </a:lnTo>
                  <a:lnTo>
                    <a:pt x="49" y="582"/>
                  </a:lnTo>
                  <a:lnTo>
                    <a:pt x="31" y="572"/>
                  </a:lnTo>
                  <a:lnTo>
                    <a:pt x="15" y="558"/>
                  </a:lnTo>
                  <a:lnTo>
                    <a:pt x="4" y="538"/>
                  </a:lnTo>
                  <a:lnTo>
                    <a:pt x="0" y="516"/>
                  </a:lnTo>
                  <a:lnTo>
                    <a:pt x="3" y="495"/>
                  </a:lnTo>
                  <a:lnTo>
                    <a:pt x="11" y="473"/>
                  </a:lnTo>
                  <a:lnTo>
                    <a:pt x="19" y="456"/>
                  </a:lnTo>
                  <a:lnTo>
                    <a:pt x="33" y="440"/>
                  </a:lnTo>
                  <a:lnTo>
                    <a:pt x="49" y="425"/>
                  </a:lnTo>
                  <a:lnTo>
                    <a:pt x="65" y="415"/>
                  </a:lnTo>
                  <a:lnTo>
                    <a:pt x="84" y="403"/>
                  </a:lnTo>
                  <a:lnTo>
                    <a:pt x="103" y="396"/>
                  </a:lnTo>
                  <a:lnTo>
                    <a:pt x="123" y="391"/>
                  </a:lnTo>
                  <a:lnTo>
                    <a:pt x="146" y="388"/>
                  </a:lnTo>
                  <a:lnTo>
                    <a:pt x="173" y="383"/>
                  </a:lnTo>
                  <a:lnTo>
                    <a:pt x="201" y="379"/>
                  </a:lnTo>
                  <a:lnTo>
                    <a:pt x="225" y="374"/>
                  </a:lnTo>
                  <a:lnTo>
                    <a:pt x="249" y="364"/>
                  </a:lnTo>
                  <a:lnTo>
                    <a:pt x="265" y="353"/>
                  </a:lnTo>
                  <a:lnTo>
                    <a:pt x="279" y="338"/>
                  </a:lnTo>
                  <a:lnTo>
                    <a:pt x="290" y="321"/>
                  </a:lnTo>
                  <a:lnTo>
                    <a:pt x="297" y="304"/>
                  </a:lnTo>
                  <a:lnTo>
                    <a:pt x="301" y="282"/>
                  </a:lnTo>
                  <a:lnTo>
                    <a:pt x="303" y="254"/>
                  </a:lnTo>
                  <a:lnTo>
                    <a:pt x="301" y="229"/>
                  </a:lnTo>
                  <a:lnTo>
                    <a:pt x="300" y="202"/>
                  </a:lnTo>
                  <a:lnTo>
                    <a:pt x="298" y="174"/>
                  </a:lnTo>
                  <a:lnTo>
                    <a:pt x="297" y="140"/>
                  </a:lnTo>
                  <a:lnTo>
                    <a:pt x="295" y="112"/>
                  </a:lnTo>
                  <a:lnTo>
                    <a:pt x="297" y="94"/>
                  </a:lnTo>
                  <a:lnTo>
                    <a:pt x="300" y="82"/>
                  </a:lnTo>
                  <a:close/>
                </a:path>
              </a:pathLst>
            </a:custGeom>
            <a:grpFill/>
            <a:ln w="20701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356" name="Rectangle 20"/>
            <p:cNvSpPr>
              <a:spLocks noChangeArrowheads="1"/>
            </p:cNvSpPr>
            <p:nvPr/>
          </p:nvSpPr>
          <p:spPr bwMode="auto">
            <a:xfrm>
              <a:off x="3585" y="3864"/>
              <a:ext cx="1715" cy="159"/>
            </a:xfrm>
            <a:prstGeom prst="rect">
              <a:avLst/>
            </a:prstGeom>
            <a:grpFill/>
            <a:ln w="20701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4682777" y="5330171"/>
            <a:ext cx="204946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chemeClr val="bg1"/>
                </a:solidFill>
                <a:latin typeface="BISans" pitchFamily="2" charset="0"/>
              </a:rPr>
              <a:t> Entretien annuel MAG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chemeClr val="bg1"/>
                </a:solidFill>
                <a:latin typeface="BISans" pitchFamily="2" charset="0"/>
              </a:rPr>
              <a:t> Séminaires de développement : Vision &amp; Leadership, Manager Productif...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chemeClr val="bg1"/>
                </a:solidFill>
                <a:latin typeface="BISans" pitchFamily="2" charset="0"/>
              </a:rPr>
              <a:t> IMDP &amp; IGP...</a:t>
            </a: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2882900" y="3978744"/>
            <a:ext cx="146367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>
                <a:solidFill>
                  <a:srgbClr val="000066"/>
                </a:solidFill>
                <a:latin typeface="BISans" pitchFamily="2" charset="0"/>
              </a:rPr>
              <a:t> Apprentissage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>
                <a:solidFill>
                  <a:srgbClr val="000066"/>
                </a:solidFill>
                <a:latin typeface="BISans" pitchFamily="2" charset="0"/>
              </a:rPr>
              <a:t> Qualification</a:t>
            </a:r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6732240" y="2132857"/>
            <a:ext cx="122413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ysClr val="windowText" lastClr="000000"/>
                </a:solidFill>
                <a:latin typeface="BISans" pitchFamily="2" charset="0"/>
              </a:rPr>
              <a:t> International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ysClr val="windowText" lastClr="000000"/>
                </a:solidFill>
                <a:latin typeface="BISans" pitchFamily="2" charset="0"/>
              </a:rPr>
              <a:t> Local (BIF et </a:t>
            </a:r>
            <a:br>
              <a:rPr lang="fr-FR" sz="1200" b="1" i="1" dirty="0">
                <a:solidFill>
                  <a:sysClr val="windowText" lastClr="000000"/>
                </a:solidFill>
                <a:latin typeface="BISans" pitchFamily="2" charset="0"/>
              </a:rPr>
            </a:br>
            <a:r>
              <a:rPr lang="fr-FR" sz="1200" b="1" i="1" dirty="0">
                <a:solidFill>
                  <a:sysClr val="windowText" lastClr="000000"/>
                </a:solidFill>
                <a:latin typeface="BISans" pitchFamily="2" charset="0"/>
              </a:rPr>
              <a:t>hors BIF)</a:t>
            </a:r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6836072" y="3323356"/>
            <a:ext cx="155235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dirty="0">
                <a:solidFill>
                  <a:srgbClr val="002060"/>
                </a:solidFill>
                <a:latin typeface="BISans" pitchFamily="2" charset="0"/>
              </a:rPr>
              <a:t>Plan de formation et développement des compétences</a:t>
            </a:r>
            <a:br>
              <a:rPr lang="fr-FR" sz="1400" b="1" dirty="0">
                <a:solidFill>
                  <a:srgbClr val="002060"/>
                </a:solidFill>
                <a:latin typeface="BISans" pitchFamily="2" charset="0"/>
              </a:rPr>
            </a:br>
            <a:r>
              <a:rPr lang="fr-FR" sz="1400" b="1" dirty="0">
                <a:solidFill>
                  <a:srgbClr val="002060"/>
                </a:solidFill>
                <a:latin typeface="BISans" pitchFamily="2" charset="0"/>
              </a:rPr>
              <a:t>Coaching</a:t>
            </a: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6502400" y="5028033"/>
            <a:ext cx="210820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dirty="0">
                <a:solidFill>
                  <a:schemeClr val="bg1"/>
                </a:solidFill>
                <a:latin typeface="BISans" pitchFamily="2" charset="0"/>
              </a:rPr>
              <a:t>Développement des potentiels locaux et internationaux</a:t>
            </a:r>
            <a:endParaRPr lang="fr-FR" sz="1200" b="1" dirty="0">
              <a:solidFill>
                <a:schemeClr val="bg1"/>
              </a:solidFill>
              <a:latin typeface="BISans" pitchFamily="2" charset="0"/>
            </a:endParaRPr>
          </a:p>
        </p:txBody>
      </p:sp>
      <p:sp>
        <p:nvSpPr>
          <p:cNvPr id="142362" name="Text Box 26"/>
          <p:cNvSpPr txBox="1">
            <a:spLocks noChangeArrowheads="1"/>
          </p:cNvSpPr>
          <p:nvPr/>
        </p:nvSpPr>
        <p:spPr bwMode="auto">
          <a:xfrm>
            <a:off x="2986088" y="2170533"/>
            <a:ext cx="170973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ysClr val="windowText" lastClr="000000"/>
                </a:solidFill>
                <a:latin typeface="BISans" pitchFamily="2" charset="0"/>
              </a:rPr>
              <a:t> Employabilité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ysClr val="windowText" lastClr="000000"/>
                </a:solidFill>
                <a:latin typeface="BISans" pitchFamily="2" charset="0"/>
              </a:rPr>
              <a:t> Organisations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ysClr val="windowText" lastClr="000000"/>
                </a:solidFill>
                <a:latin typeface="BISans" pitchFamily="2" charset="0"/>
              </a:rPr>
              <a:t> Etudes de marché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ysClr val="windowText" lastClr="000000"/>
                </a:solidFill>
                <a:latin typeface="BISans" pitchFamily="2" charset="0"/>
              </a:rPr>
              <a:t> Tendances</a:t>
            </a:r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2433638" y="5394746"/>
            <a:ext cx="228441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chemeClr val="bg1"/>
                </a:solidFill>
                <a:latin typeface="BISans" pitchFamily="2" charset="0"/>
              </a:rPr>
              <a:t> Emplois et classifications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chemeClr val="bg1"/>
                </a:solidFill>
                <a:latin typeface="BISans" pitchFamily="2" charset="0"/>
              </a:rPr>
              <a:t> Procédures Qualité RH </a:t>
            </a:r>
            <a:br>
              <a:rPr lang="fr-FR" sz="1200" b="1" i="1" dirty="0">
                <a:solidFill>
                  <a:schemeClr val="bg1"/>
                </a:solidFill>
                <a:latin typeface="BISans" pitchFamily="2" charset="0"/>
              </a:rPr>
            </a:br>
            <a:r>
              <a:rPr lang="fr-FR" sz="1200" b="1" i="1" dirty="0">
                <a:solidFill>
                  <a:schemeClr val="bg1"/>
                </a:solidFill>
                <a:latin typeface="BISans" pitchFamily="2" charset="0"/>
              </a:rPr>
              <a:t>dont accueil nouveaux collaborateurs</a:t>
            </a:r>
          </a:p>
        </p:txBody>
      </p:sp>
      <p:sp>
        <p:nvSpPr>
          <p:cNvPr id="142364" name="Text Box 28"/>
          <p:cNvSpPr txBox="1">
            <a:spLocks noChangeArrowheads="1"/>
          </p:cNvSpPr>
          <p:nvPr/>
        </p:nvSpPr>
        <p:spPr bwMode="auto">
          <a:xfrm>
            <a:off x="4644008" y="1739180"/>
            <a:ext cx="211296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fr-FR" sz="1200" b="1" i="1" u="sng" dirty="0">
              <a:solidFill>
                <a:schemeClr val="tx2"/>
              </a:solidFill>
              <a:latin typeface="BISans" pitchFamily="2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chemeClr val="tx2"/>
                </a:solidFill>
                <a:latin typeface="BISans" pitchFamily="2" charset="0"/>
              </a:rPr>
              <a:t> Détection de potentiels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chemeClr val="tx2"/>
                </a:solidFill>
                <a:latin typeface="BISans" pitchFamily="2" charset="0"/>
              </a:rPr>
              <a:t> Participation aux programmes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fr-FR" sz="1200" b="1" i="1" dirty="0">
                <a:solidFill>
                  <a:schemeClr val="tx2"/>
                </a:solidFill>
                <a:latin typeface="BISans" pitchFamily="2" charset="0"/>
              </a:rPr>
              <a:t> Promotion de l ’image </a:t>
            </a:r>
            <a:br>
              <a:rPr lang="fr-FR" sz="1200" b="1" i="1" dirty="0">
                <a:solidFill>
                  <a:schemeClr val="tx2"/>
                </a:solidFill>
                <a:latin typeface="BISans" pitchFamily="2" charset="0"/>
              </a:rPr>
            </a:br>
            <a:r>
              <a:rPr lang="fr-FR" sz="1200" b="1" i="1" dirty="0">
                <a:solidFill>
                  <a:schemeClr val="tx2"/>
                </a:solidFill>
                <a:latin typeface="BISans" pitchFamily="2" charset="0"/>
              </a:rPr>
              <a:t>  de BIF</a:t>
            </a:r>
          </a:p>
        </p:txBody>
      </p:sp>
      <p:grpSp>
        <p:nvGrpSpPr>
          <p:cNvPr id="142365" name="Group 29"/>
          <p:cNvGrpSpPr>
            <a:grpSpLocks/>
          </p:cNvGrpSpPr>
          <p:nvPr/>
        </p:nvGrpSpPr>
        <p:grpSpPr bwMode="auto">
          <a:xfrm>
            <a:off x="4450308" y="2994793"/>
            <a:ext cx="1993900" cy="1336675"/>
            <a:chOff x="944" y="2706"/>
            <a:chExt cx="4754" cy="4196"/>
          </a:xfrm>
        </p:grpSpPr>
        <p:sp>
          <p:nvSpPr>
            <p:cNvPr id="142366" name="Freeform 30"/>
            <p:cNvSpPr>
              <a:spLocks noChangeAspect="1"/>
            </p:cNvSpPr>
            <p:nvPr/>
          </p:nvSpPr>
          <p:spPr bwMode="auto">
            <a:xfrm>
              <a:off x="3712" y="4925"/>
              <a:ext cx="1402" cy="1977"/>
            </a:xfrm>
            <a:custGeom>
              <a:avLst/>
              <a:gdLst/>
              <a:ahLst/>
              <a:cxnLst>
                <a:cxn ang="0">
                  <a:pos x="20" y="65"/>
                </a:cxn>
                <a:cxn ang="0">
                  <a:pos x="29" y="67"/>
                </a:cxn>
                <a:cxn ang="0">
                  <a:pos x="38" y="70"/>
                </a:cxn>
                <a:cxn ang="0">
                  <a:pos x="44" y="66"/>
                </a:cxn>
                <a:cxn ang="0">
                  <a:pos x="47" y="58"/>
                </a:cxn>
                <a:cxn ang="0">
                  <a:pos x="56" y="53"/>
                </a:cxn>
                <a:cxn ang="0">
                  <a:pos x="68" y="51"/>
                </a:cxn>
                <a:cxn ang="0">
                  <a:pos x="78" y="47"/>
                </a:cxn>
                <a:cxn ang="0">
                  <a:pos x="91" y="35"/>
                </a:cxn>
                <a:cxn ang="0">
                  <a:pos x="103" y="19"/>
                </a:cxn>
                <a:cxn ang="0">
                  <a:pos x="124" y="11"/>
                </a:cxn>
                <a:cxn ang="0">
                  <a:pos x="142" y="3"/>
                </a:cxn>
                <a:cxn ang="0">
                  <a:pos x="155" y="3"/>
                </a:cxn>
                <a:cxn ang="0">
                  <a:pos x="149" y="12"/>
                </a:cxn>
                <a:cxn ang="0">
                  <a:pos x="133" y="20"/>
                </a:cxn>
                <a:cxn ang="0">
                  <a:pos x="112" y="30"/>
                </a:cxn>
                <a:cxn ang="0">
                  <a:pos x="98" y="43"/>
                </a:cxn>
                <a:cxn ang="0">
                  <a:pos x="92" y="55"/>
                </a:cxn>
                <a:cxn ang="0">
                  <a:pos x="103" y="67"/>
                </a:cxn>
                <a:cxn ang="0">
                  <a:pos x="109" y="80"/>
                </a:cxn>
                <a:cxn ang="0">
                  <a:pos x="121" y="113"/>
                </a:cxn>
                <a:cxn ang="0">
                  <a:pos x="124" y="124"/>
                </a:cxn>
                <a:cxn ang="0">
                  <a:pos x="121" y="139"/>
                </a:cxn>
                <a:cxn ang="0">
                  <a:pos x="118" y="155"/>
                </a:cxn>
                <a:cxn ang="0">
                  <a:pos x="130" y="194"/>
                </a:cxn>
                <a:cxn ang="0">
                  <a:pos x="112" y="217"/>
                </a:cxn>
                <a:cxn ang="0">
                  <a:pos x="107" y="213"/>
                </a:cxn>
                <a:cxn ang="0">
                  <a:pos x="112" y="204"/>
                </a:cxn>
                <a:cxn ang="0">
                  <a:pos x="112" y="192"/>
                </a:cxn>
                <a:cxn ang="0">
                  <a:pos x="103" y="167"/>
                </a:cxn>
                <a:cxn ang="0">
                  <a:pos x="101" y="147"/>
                </a:cxn>
                <a:cxn ang="0">
                  <a:pos x="107" y="127"/>
                </a:cxn>
                <a:cxn ang="0">
                  <a:pos x="92" y="107"/>
                </a:cxn>
                <a:cxn ang="0">
                  <a:pos x="82" y="100"/>
                </a:cxn>
                <a:cxn ang="0">
                  <a:pos x="71" y="107"/>
                </a:cxn>
                <a:cxn ang="0">
                  <a:pos x="66" y="148"/>
                </a:cxn>
                <a:cxn ang="0">
                  <a:pos x="53" y="173"/>
                </a:cxn>
                <a:cxn ang="0">
                  <a:pos x="47" y="181"/>
                </a:cxn>
                <a:cxn ang="0">
                  <a:pos x="50" y="192"/>
                </a:cxn>
                <a:cxn ang="0">
                  <a:pos x="47" y="201"/>
                </a:cxn>
                <a:cxn ang="0">
                  <a:pos x="38" y="201"/>
                </a:cxn>
                <a:cxn ang="0">
                  <a:pos x="32" y="193"/>
                </a:cxn>
                <a:cxn ang="0">
                  <a:pos x="33" y="180"/>
                </a:cxn>
                <a:cxn ang="0">
                  <a:pos x="51" y="155"/>
                </a:cxn>
                <a:cxn ang="0">
                  <a:pos x="54" y="130"/>
                </a:cxn>
                <a:cxn ang="0">
                  <a:pos x="56" y="108"/>
                </a:cxn>
                <a:cxn ang="0">
                  <a:pos x="68" y="93"/>
                </a:cxn>
                <a:cxn ang="0">
                  <a:pos x="82" y="89"/>
                </a:cxn>
                <a:cxn ang="0">
                  <a:pos x="91" y="84"/>
                </a:cxn>
                <a:cxn ang="0">
                  <a:pos x="88" y="76"/>
                </a:cxn>
                <a:cxn ang="0">
                  <a:pos x="80" y="70"/>
                </a:cxn>
                <a:cxn ang="0">
                  <a:pos x="69" y="70"/>
                </a:cxn>
                <a:cxn ang="0">
                  <a:pos x="65" y="76"/>
                </a:cxn>
                <a:cxn ang="0">
                  <a:pos x="57" y="82"/>
                </a:cxn>
                <a:cxn ang="0">
                  <a:pos x="42" y="84"/>
                </a:cxn>
                <a:cxn ang="0">
                  <a:pos x="24" y="85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8" y="66"/>
                </a:cxn>
              </a:cxnLst>
              <a:rect l="0" t="0" r="r" b="b"/>
              <a:pathLst>
                <a:path w="156" h="220">
                  <a:moveTo>
                    <a:pt x="12" y="63"/>
                  </a:moveTo>
                  <a:lnTo>
                    <a:pt x="14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20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6" y="65"/>
                  </a:lnTo>
                  <a:lnTo>
                    <a:pt x="29" y="66"/>
                  </a:lnTo>
                  <a:lnTo>
                    <a:pt x="29" y="67"/>
                  </a:lnTo>
                  <a:lnTo>
                    <a:pt x="30" y="67"/>
                  </a:lnTo>
                  <a:lnTo>
                    <a:pt x="32" y="69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39" y="70"/>
                  </a:lnTo>
                  <a:lnTo>
                    <a:pt x="41" y="70"/>
                  </a:lnTo>
                  <a:lnTo>
                    <a:pt x="42" y="70"/>
                  </a:lnTo>
                  <a:lnTo>
                    <a:pt x="44" y="69"/>
                  </a:lnTo>
                  <a:lnTo>
                    <a:pt x="44" y="66"/>
                  </a:lnTo>
                  <a:lnTo>
                    <a:pt x="45" y="65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9"/>
                  </a:lnTo>
                  <a:lnTo>
                    <a:pt x="47" y="58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1" y="54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7" y="51"/>
                  </a:lnTo>
                  <a:lnTo>
                    <a:pt x="60" y="50"/>
                  </a:lnTo>
                  <a:lnTo>
                    <a:pt x="62" y="50"/>
                  </a:lnTo>
                  <a:lnTo>
                    <a:pt x="65" y="50"/>
                  </a:lnTo>
                  <a:lnTo>
                    <a:pt x="68" y="51"/>
                  </a:lnTo>
                  <a:lnTo>
                    <a:pt x="71" y="51"/>
                  </a:lnTo>
                  <a:lnTo>
                    <a:pt x="72" y="51"/>
                  </a:lnTo>
                  <a:lnTo>
                    <a:pt x="74" y="51"/>
                  </a:lnTo>
                  <a:lnTo>
                    <a:pt x="75" y="50"/>
                  </a:lnTo>
                  <a:lnTo>
                    <a:pt x="78" y="47"/>
                  </a:lnTo>
                  <a:lnTo>
                    <a:pt x="78" y="43"/>
                  </a:lnTo>
                  <a:lnTo>
                    <a:pt x="82" y="40"/>
                  </a:lnTo>
                  <a:lnTo>
                    <a:pt x="85" y="39"/>
                  </a:lnTo>
                  <a:lnTo>
                    <a:pt x="88" y="36"/>
                  </a:lnTo>
                  <a:lnTo>
                    <a:pt x="91" y="35"/>
                  </a:lnTo>
                  <a:lnTo>
                    <a:pt x="92" y="32"/>
                  </a:lnTo>
                  <a:lnTo>
                    <a:pt x="94" y="30"/>
                  </a:lnTo>
                  <a:lnTo>
                    <a:pt x="95" y="26"/>
                  </a:lnTo>
                  <a:lnTo>
                    <a:pt x="98" y="22"/>
                  </a:lnTo>
                  <a:lnTo>
                    <a:pt x="103" y="19"/>
                  </a:lnTo>
                  <a:lnTo>
                    <a:pt x="106" y="18"/>
                  </a:lnTo>
                  <a:lnTo>
                    <a:pt x="110" y="15"/>
                  </a:lnTo>
                  <a:lnTo>
                    <a:pt x="115" y="13"/>
                  </a:lnTo>
                  <a:lnTo>
                    <a:pt x="118" y="12"/>
                  </a:lnTo>
                  <a:lnTo>
                    <a:pt x="124" y="11"/>
                  </a:lnTo>
                  <a:lnTo>
                    <a:pt x="128" y="9"/>
                  </a:lnTo>
                  <a:lnTo>
                    <a:pt x="131" y="8"/>
                  </a:lnTo>
                  <a:lnTo>
                    <a:pt x="134" y="5"/>
                  </a:lnTo>
                  <a:lnTo>
                    <a:pt x="137" y="4"/>
                  </a:lnTo>
                  <a:lnTo>
                    <a:pt x="142" y="3"/>
                  </a:lnTo>
                  <a:lnTo>
                    <a:pt x="143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5" y="1"/>
                  </a:lnTo>
                  <a:lnTo>
                    <a:pt x="155" y="3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2" y="9"/>
                  </a:lnTo>
                  <a:lnTo>
                    <a:pt x="151" y="11"/>
                  </a:lnTo>
                  <a:lnTo>
                    <a:pt x="149" y="12"/>
                  </a:lnTo>
                  <a:lnTo>
                    <a:pt x="148" y="15"/>
                  </a:lnTo>
                  <a:lnTo>
                    <a:pt x="146" y="16"/>
                  </a:lnTo>
                  <a:lnTo>
                    <a:pt x="142" y="18"/>
                  </a:lnTo>
                  <a:lnTo>
                    <a:pt x="139" y="19"/>
                  </a:lnTo>
                  <a:lnTo>
                    <a:pt x="133" y="20"/>
                  </a:lnTo>
                  <a:lnTo>
                    <a:pt x="130" y="23"/>
                  </a:lnTo>
                  <a:lnTo>
                    <a:pt x="125" y="26"/>
                  </a:lnTo>
                  <a:lnTo>
                    <a:pt x="121" y="27"/>
                  </a:lnTo>
                  <a:lnTo>
                    <a:pt x="116" y="28"/>
                  </a:lnTo>
                  <a:lnTo>
                    <a:pt x="112" y="30"/>
                  </a:lnTo>
                  <a:lnTo>
                    <a:pt x="109" y="32"/>
                  </a:lnTo>
                  <a:lnTo>
                    <a:pt x="106" y="35"/>
                  </a:lnTo>
                  <a:lnTo>
                    <a:pt x="104" y="38"/>
                  </a:lnTo>
                  <a:lnTo>
                    <a:pt x="101" y="40"/>
                  </a:lnTo>
                  <a:lnTo>
                    <a:pt x="98" y="43"/>
                  </a:lnTo>
                  <a:lnTo>
                    <a:pt x="97" y="46"/>
                  </a:lnTo>
                  <a:lnTo>
                    <a:pt x="94" y="49"/>
                  </a:lnTo>
                  <a:lnTo>
                    <a:pt x="91" y="51"/>
                  </a:lnTo>
                  <a:lnTo>
                    <a:pt x="91" y="54"/>
                  </a:lnTo>
                  <a:lnTo>
                    <a:pt x="92" y="55"/>
                  </a:lnTo>
                  <a:lnTo>
                    <a:pt x="94" y="58"/>
                  </a:lnTo>
                  <a:lnTo>
                    <a:pt x="97" y="61"/>
                  </a:lnTo>
                  <a:lnTo>
                    <a:pt x="98" y="62"/>
                  </a:lnTo>
                  <a:lnTo>
                    <a:pt x="101" y="65"/>
                  </a:lnTo>
                  <a:lnTo>
                    <a:pt x="103" y="67"/>
                  </a:lnTo>
                  <a:lnTo>
                    <a:pt x="104" y="70"/>
                  </a:lnTo>
                  <a:lnTo>
                    <a:pt x="106" y="72"/>
                  </a:lnTo>
                  <a:lnTo>
                    <a:pt x="107" y="74"/>
                  </a:lnTo>
                  <a:lnTo>
                    <a:pt x="109" y="77"/>
                  </a:lnTo>
                  <a:lnTo>
                    <a:pt x="109" y="80"/>
                  </a:lnTo>
                  <a:lnTo>
                    <a:pt x="109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9" y="92"/>
                  </a:lnTo>
                  <a:lnTo>
                    <a:pt x="121" y="113"/>
                  </a:lnTo>
                  <a:lnTo>
                    <a:pt x="121" y="116"/>
                  </a:lnTo>
                  <a:lnTo>
                    <a:pt x="122" y="117"/>
                  </a:lnTo>
                  <a:lnTo>
                    <a:pt x="122" y="120"/>
                  </a:lnTo>
                  <a:lnTo>
                    <a:pt x="122" y="121"/>
                  </a:lnTo>
                  <a:lnTo>
                    <a:pt x="124" y="124"/>
                  </a:lnTo>
                  <a:lnTo>
                    <a:pt x="124" y="126"/>
                  </a:lnTo>
                  <a:lnTo>
                    <a:pt x="124" y="128"/>
                  </a:lnTo>
                  <a:lnTo>
                    <a:pt x="124" y="132"/>
                  </a:lnTo>
                  <a:lnTo>
                    <a:pt x="122" y="135"/>
                  </a:lnTo>
                  <a:lnTo>
                    <a:pt x="121" y="139"/>
                  </a:lnTo>
                  <a:lnTo>
                    <a:pt x="118" y="142"/>
                  </a:lnTo>
                  <a:lnTo>
                    <a:pt x="116" y="146"/>
                  </a:lnTo>
                  <a:lnTo>
                    <a:pt x="116" y="148"/>
                  </a:lnTo>
                  <a:lnTo>
                    <a:pt x="116" y="151"/>
                  </a:lnTo>
                  <a:lnTo>
                    <a:pt x="118" y="155"/>
                  </a:lnTo>
                  <a:lnTo>
                    <a:pt x="119" y="163"/>
                  </a:lnTo>
                  <a:lnTo>
                    <a:pt x="122" y="170"/>
                  </a:lnTo>
                  <a:lnTo>
                    <a:pt x="125" y="178"/>
                  </a:lnTo>
                  <a:lnTo>
                    <a:pt x="128" y="186"/>
                  </a:lnTo>
                  <a:lnTo>
                    <a:pt x="130" y="194"/>
                  </a:lnTo>
                  <a:lnTo>
                    <a:pt x="130" y="201"/>
                  </a:lnTo>
                  <a:lnTo>
                    <a:pt x="125" y="209"/>
                  </a:lnTo>
                  <a:lnTo>
                    <a:pt x="119" y="216"/>
                  </a:lnTo>
                  <a:lnTo>
                    <a:pt x="113" y="219"/>
                  </a:lnTo>
                  <a:lnTo>
                    <a:pt x="112" y="217"/>
                  </a:lnTo>
                  <a:lnTo>
                    <a:pt x="110" y="216"/>
                  </a:lnTo>
                  <a:lnTo>
                    <a:pt x="109" y="216"/>
                  </a:lnTo>
                  <a:lnTo>
                    <a:pt x="109" y="215"/>
                  </a:lnTo>
                  <a:lnTo>
                    <a:pt x="107" y="215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9" y="207"/>
                  </a:lnTo>
                  <a:lnTo>
                    <a:pt x="110" y="205"/>
                  </a:lnTo>
                  <a:lnTo>
                    <a:pt x="112" y="204"/>
                  </a:lnTo>
                  <a:lnTo>
                    <a:pt x="113" y="202"/>
                  </a:lnTo>
                  <a:lnTo>
                    <a:pt x="115" y="201"/>
                  </a:lnTo>
                  <a:lnTo>
                    <a:pt x="115" y="200"/>
                  </a:lnTo>
                  <a:lnTo>
                    <a:pt x="113" y="196"/>
                  </a:lnTo>
                  <a:lnTo>
                    <a:pt x="112" y="192"/>
                  </a:lnTo>
                  <a:lnTo>
                    <a:pt x="110" y="186"/>
                  </a:lnTo>
                  <a:lnTo>
                    <a:pt x="109" y="181"/>
                  </a:lnTo>
                  <a:lnTo>
                    <a:pt x="106" y="177"/>
                  </a:lnTo>
                  <a:lnTo>
                    <a:pt x="104" y="171"/>
                  </a:lnTo>
                  <a:lnTo>
                    <a:pt x="103" y="167"/>
                  </a:lnTo>
                  <a:lnTo>
                    <a:pt x="100" y="163"/>
                  </a:lnTo>
                  <a:lnTo>
                    <a:pt x="98" y="159"/>
                  </a:lnTo>
                  <a:lnTo>
                    <a:pt x="98" y="155"/>
                  </a:lnTo>
                  <a:lnTo>
                    <a:pt x="100" y="151"/>
                  </a:lnTo>
                  <a:lnTo>
                    <a:pt x="101" y="147"/>
                  </a:lnTo>
                  <a:lnTo>
                    <a:pt x="103" y="143"/>
                  </a:lnTo>
                  <a:lnTo>
                    <a:pt x="106" y="139"/>
                  </a:lnTo>
                  <a:lnTo>
                    <a:pt x="107" y="135"/>
                  </a:lnTo>
                  <a:lnTo>
                    <a:pt x="109" y="131"/>
                  </a:lnTo>
                  <a:lnTo>
                    <a:pt x="107" y="127"/>
                  </a:lnTo>
                  <a:lnTo>
                    <a:pt x="104" y="123"/>
                  </a:lnTo>
                  <a:lnTo>
                    <a:pt x="101" y="119"/>
                  </a:lnTo>
                  <a:lnTo>
                    <a:pt x="98" y="115"/>
                  </a:lnTo>
                  <a:lnTo>
                    <a:pt x="95" y="111"/>
                  </a:lnTo>
                  <a:lnTo>
                    <a:pt x="92" y="107"/>
                  </a:lnTo>
                  <a:lnTo>
                    <a:pt x="91" y="103"/>
                  </a:lnTo>
                  <a:lnTo>
                    <a:pt x="88" y="97"/>
                  </a:lnTo>
                  <a:lnTo>
                    <a:pt x="85" y="97"/>
                  </a:lnTo>
                  <a:lnTo>
                    <a:pt x="83" y="99"/>
                  </a:lnTo>
                  <a:lnTo>
                    <a:pt x="82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5" y="104"/>
                  </a:lnTo>
                  <a:lnTo>
                    <a:pt x="72" y="105"/>
                  </a:lnTo>
                  <a:lnTo>
                    <a:pt x="71" y="107"/>
                  </a:lnTo>
                  <a:lnTo>
                    <a:pt x="69" y="115"/>
                  </a:lnTo>
                  <a:lnTo>
                    <a:pt x="69" y="124"/>
                  </a:lnTo>
                  <a:lnTo>
                    <a:pt x="68" y="131"/>
                  </a:lnTo>
                  <a:lnTo>
                    <a:pt x="68" y="139"/>
                  </a:lnTo>
                  <a:lnTo>
                    <a:pt x="66" y="148"/>
                  </a:lnTo>
                  <a:lnTo>
                    <a:pt x="65" y="157"/>
                  </a:lnTo>
                  <a:lnTo>
                    <a:pt x="62" y="163"/>
                  </a:lnTo>
                  <a:lnTo>
                    <a:pt x="56" y="170"/>
                  </a:lnTo>
                  <a:lnTo>
                    <a:pt x="54" y="171"/>
                  </a:lnTo>
                  <a:lnTo>
                    <a:pt x="53" y="173"/>
                  </a:lnTo>
                  <a:lnTo>
                    <a:pt x="51" y="174"/>
                  </a:lnTo>
                  <a:lnTo>
                    <a:pt x="50" y="175"/>
                  </a:lnTo>
                  <a:lnTo>
                    <a:pt x="48" y="177"/>
                  </a:lnTo>
                  <a:lnTo>
                    <a:pt x="47" y="180"/>
                  </a:lnTo>
                  <a:lnTo>
                    <a:pt x="47" y="181"/>
                  </a:lnTo>
                  <a:lnTo>
                    <a:pt x="45" y="182"/>
                  </a:lnTo>
                  <a:lnTo>
                    <a:pt x="47" y="185"/>
                  </a:lnTo>
                  <a:lnTo>
                    <a:pt x="47" y="188"/>
                  </a:lnTo>
                  <a:lnTo>
                    <a:pt x="48" y="189"/>
                  </a:lnTo>
                  <a:lnTo>
                    <a:pt x="50" y="192"/>
                  </a:lnTo>
                  <a:lnTo>
                    <a:pt x="50" y="194"/>
                  </a:lnTo>
                  <a:lnTo>
                    <a:pt x="50" y="197"/>
                  </a:lnTo>
                  <a:lnTo>
                    <a:pt x="50" y="198"/>
                  </a:lnTo>
                  <a:lnTo>
                    <a:pt x="48" y="201"/>
                  </a:lnTo>
                  <a:lnTo>
                    <a:pt x="47" y="201"/>
                  </a:lnTo>
                  <a:lnTo>
                    <a:pt x="45" y="201"/>
                  </a:lnTo>
                  <a:lnTo>
                    <a:pt x="42" y="201"/>
                  </a:lnTo>
                  <a:lnTo>
                    <a:pt x="41" y="201"/>
                  </a:lnTo>
                  <a:lnTo>
                    <a:pt x="39" y="201"/>
                  </a:lnTo>
                  <a:lnTo>
                    <a:pt x="38" y="201"/>
                  </a:lnTo>
                  <a:lnTo>
                    <a:pt x="36" y="200"/>
                  </a:lnTo>
                  <a:lnTo>
                    <a:pt x="35" y="198"/>
                  </a:lnTo>
                  <a:lnTo>
                    <a:pt x="33" y="197"/>
                  </a:lnTo>
                  <a:lnTo>
                    <a:pt x="32" y="194"/>
                  </a:lnTo>
                  <a:lnTo>
                    <a:pt x="32" y="193"/>
                  </a:lnTo>
                  <a:lnTo>
                    <a:pt x="32" y="192"/>
                  </a:lnTo>
                  <a:lnTo>
                    <a:pt x="30" y="189"/>
                  </a:lnTo>
                  <a:lnTo>
                    <a:pt x="30" y="188"/>
                  </a:lnTo>
                  <a:lnTo>
                    <a:pt x="30" y="185"/>
                  </a:lnTo>
                  <a:lnTo>
                    <a:pt x="33" y="180"/>
                  </a:lnTo>
                  <a:lnTo>
                    <a:pt x="36" y="174"/>
                  </a:lnTo>
                  <a:lnTo>
                    <a:pt x="39" y="169"/>
                  </a:lnTo>
                  <a:lnTo>
                    <a:pt x="44" y="165"/>
                  </a:lnTo>
                  <a:lnTo>
                    <a:pt x="48" y="161"/>
                  </a:lnTo>
                  <a:lnTo>
                    <a:pt x="51" y="155"/>
                  </a:lnTo>
                  <a:lnTo>
                    <a:pt x="54" y="150"/>
                  </a:lnTo>
                  <a:lnTo>
                    <a:pt x="54" y="143"/>
                  </a:lnTo>
                  <a:lnTo>
                    <a:pt x="54" y="138"/>
                  </a:lnTo>
                  <a:lnTo>
                    <a:pt x="54" y="134"/>
                  </a:lnTo>
                  <a:lnTo>
                    <a:pt x="54" y="130"/>
                  </a:lnTo>
                  <a:lnTo>
                    <a:pt x="54" y="127"/>
                  </a:lnTo>
                  <a:lnTo>
                    <a:pt x="54" y="121"/>
                  </a:lnTo>
                  <a:lnTo>
                    <a:pt x="54" y="117"/>
                  </a:lnTo>
                  <a:lnTo>
                    <a:pt x="56" y="113"/>
                  </a:lnTo>
                  <a:lnTo>
                    <a:pt x="56" y="108"/>
                  </a:lnTo>
                  <a:lnTo>
                    <a:pt x="57" y="104"/>
                  </a:lnTo>
                  <a:lnTo>
                    <a:pt x="60" y="101"/>
                  </a:lnTo>
                  <a:lnTo>
                    <a:pt x="62" y="99"/>
                  </a:lnTo>
                  <a:lnTo>
                    <a:pt x="65" y="96"/>
                  </a:lnTo>
                  <a:lnTo>
                    <a:pt x="68" y="93"/>
                  </a:lnTo>
                  <a:lnTo>
                    <a:pt x="71" y="92"/>
                  </a:lnTo>
                  <a:lnTo>
                    <a:pt x="75" y="90"/>
                  </a:lnTo>
                  <a:lnTo>
                    <a:pt x="78" y="88"/>
                  </a:lnTo>
                  <a:lnTo>
                    <a:pt x="80" y="89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5" y="88"/>
                  </a:lnTo>
                  <a:lnTo>
                    <a:pt x="88" y="86"/>
                  </a:lnTo>
                  <a:lnTo>
                    <a:pt x="89" y="85"/>
                  </a:lnTo>
                  <a:lnTo>
                    <a:pt x="91" y="84"/>
                  </a:lnTo>
                  <a:lnTo>
                    <a:pt x="91" y="82"/>
                  </a:lnTo>
                  <a:lnTo>
                    <a:pt x="91" y="81"/>
                  </a:lnTo>
                  <a:lnTo>
                    <a:pt x="91" y="78"/>
                  </a:lnTo>
                  <a:lnTo>
                    <a:pt x="89" y="78"/>
                  </a:lnTo>
                  <a:lnTo>
                    <a:pt x="88" y="76"/>
                  </a:lnTo>
                  <a:lnTo>
                    <a:pt x="86" y="74"/>
                  </a:lnTo>
                  <a:lnTo>
                    <a:pt x="85" y="73"/>
                  </a:lnTo>
                  <a:lnTo>
                    <a:pt x="83" y="72"/>
                  </a:lnTo>
                  <a:lnTo>
                    <a:pt x="82" y="70"/>
                  </a:lnTo>
                  <a:lnTo>
                    <a:pt x="80" y="70"/>
                  </a:lnTo>
                  <a:lnTo>
                    <a:pt x="78" y="70"/>
                  </a:lnTo>
                  <a:lnTo>
                    <a:pt x="75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9" y="70"/>
                  </a:lnTo>
                  <a:lnTo>
                    <a:pt x="68" y="70"/>
                  </a:lnTo>
                  <a:lnTo>
                    <a:pt x="66" y="72"/>
                  </a:lnTo>
                  <a:lnTo>
                    <a:pt x="65" y="73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5" y="78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0" y="82"/>
                  </a:lnTo>
                  <a:lnTo>
                    <a:pt x="57" y="82"/>
                  </a:lnTo>
                  <a:lnTo>
                    <a:pt x="54" y="82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7" y="84"/>
                  </a:lnTo>
                  <a:lnTo>
                    <a:pt x="42" y="84"/>
                  </a:lnTo>
                  <a:lnTo>
                    <a:pt x="39" y="85"/>
                  </a:lnTo>
                  <a:lnTo>
                    <a:pt x="38" y="85"/>
                  </a:lnTo>
                  <a:lnTo>
                    <a:pt x="33" y="85"/>
                  </a:lnTo>
                  <a:lnTo>
                    <a:pt x="29" y="85"/>
                  </a:lnTo>
                  <a:lnTo>
                    <a:pt x="24" y="85"/>
                  </a:lnTo>
                  <a:lnTo>
                    <a:pt x="18" y="84"/>
                  </a:lnTo>
                  <a:lnTo>
                    <a:pt x="14" y="84"/>
                  </a:lnTo>
                  <a:lnTo>
                    <a:pt x="11" y="82"/>
                  </a:lnTo>
                  <a:lnTo>
                    <a:pt x="6" y="81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7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5" y="70"/>
                  </a:lnTo>
                  <a:lnTo>
                    <a:pt x="6" y="67"/>
                  </a:lnTo>
                  <a:lnTo>
                    <a:pt x="8" y="66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2" y="63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67" name="Freeform 31"/>
            <p:cNvSpPr>
              <a:spLocks noChangeAspect="1"/>
            </p:cNvSpPr>
            <p:nvPr/>
          </p:nvSpPr>
          <p:spPr bwMode="auto">
            <a:xfrm>
              <a:off x="4161" y="4916"/>
              <a:ext cx="207" cy="243"/>
            </a:xfrm>
            <a:custGeom>
              <a:avLst/>
              <a:gdLst/>
              <a:ahLst/>
              <a:cxnLst>
                <a:cxn ang="0">
                  <a:pos x="15" y="26"/>
                </a:cxn>
                <a:cxn ang="0">
                  <a:pos x="13" y="26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10" y="23"/>
                </a:cxn>
                <a:cxn ang="0">
                  <a:pos x="9" y="23"/>
                </a:cxn>
                <a:cxn ang="0">
                  <a:pos x="9" y="22"/>
                </a:cxn>
                <a:cxn ang="0">
                  <a:pos x="7" y="20"/>
                </a:cxn>
                <a:cxn ang="0">
                  <a:pos x="6" y="19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6" y="4"/>
                </a:cxn>
                <a:cxn ang="0">
                  <a:pos x="16" y="5"/>
                </a:cxn>
                <a:cxn ang="0">
                  <a:pos x="18" y="7"/>
                </a:cxn>
                <a:cxn ang="0">
                  <a:pos x="19" y="7"/>
                </a:cxn>
                <a:cxn ang="0">
                  <a:pos x="21" y="8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22" y="11"/>
                </a:cxn>
                <a:cxn ang="0">
                  <a:pos x="22" y="12"/>
                </a:cxn>
                <a:cxn ang="0">
                  <a:pos x="22" y="15"/>
                </a:cxn>
                <a:cxn ang="0">
                  <a:pos x="22" y="16"/>
                </a:cxn>
                <a:cxn ang="0">
                  <a:pos x="22" y="19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3"/>
                </a:cxn>
                <a:cxn ang="0">
                  <a:pos x="16" y="24"/>
                </a:cxn>
                <a:cxn ang="0">
                  <a:pos x="15" y="26"/>
                </a:cxn>
              </a:cxnLst>
              <a:rect l="0" t="0" r="r" b="b"/>
              <a:pathLst>
                <a:path w="23" h="27">
                  <a:moveTo>
                    <a:pt x="15" y="26"/>
                  </a:moveTo>
                  <a:lnTo>
                    <a:pt x="13" y="26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4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9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19" y="23"/>
                  </a:lnTo>
                  <a:lnTo>
                    <a:pt x="16" y="24"/>
                  </a:lnTo>
                  <a:lnTo>
                    <a:pt x="15" y="26"/>
                  </a:lnTo>
                </a:path>
              </a:pathLst>
            </a:custGeom>
            <a:solidFill>
              <a:srgbClr val="FFFF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68" name="Freeform 32"/>
            <p:cNvSpPr>
              <a:spLocks noChangeAspect="1"/>
            </p:cNvSpPr>
            <p:nvPr/>
          </p:nvSpPr>
          <p:spPr bwMode="auto">
            <a:xfrm>
              <a:off x="2759" y="4710"/>
              <a:ext cx="1133" cy="1851"/>
            </a:xfrm>
            <a:custGeom>
              <a:avLst/>
              <a:gdLst/>
              <a:ahLst/>
              <a:cxnLst>
                <a:cxn ang="0">
                  <a:pos x="106" y="75"/>
                </a:cxn>
                <a:cxn ang="0">
                  <a:pos x="104" y="58"/>
                </a:cxn>
                <a:cxn ang="0">
                  <a:pos x="85" y="51"/>
                </a:cxn>
                <a:cxn ang="0">
                  <a:pos x="63" y="51"/>
                </a:cxn>
                <a:cxn ang="0">
                  <a:pos x="53" y="63"/>
                </a:cxn>
                <a:cxn ang="0">
                  <a:pos x="57" y="81"/>
                </a:cxn>
                <a:cxn ang="0">
                  <a:pos x="65" y="105"/>
                </a:cxn>
                <a:cxn ang="0">
                  <a:pos x="77" y="133"/>
                </a:cxn>
                <a:cxn ang="0">
                  <a:pos x="92" y="149"/>
                </a:cxn>
                <a:cxn ang="0">
                  <a:pos x="104" y="166"/>
                </a:cxn>
                <a:cxn ang="0">
                  <a:pos x="104" y="183"/>
                </a:cxn>
                <a:cxn ang="0">
                  <a:pos x="100" y="199"/>
                </a:cxn>
                <a:cxn ang="0">
                  <a:pos x="92" y="203"/>
                </a:cxn>
                <a:cxn ang="0">
                  <a:pos x="91" y="198"/>
                </a:cxn>
                <a:cxn ang="0">
                  <a:pos x="92" y="182"/>
                </a:cxn>
                <a:cxn ang="0">
                  <a:pos x="88" y="167"/>
                </a:cxn>
                <a:cxn ang="0">
                  <a:pos x="74" y="156"/>
                </a:cxn>
                <a:cxn ang="0">
                  <a:pos x="65" y="145"/>
                </a:cxn>
                <a:cxn ang="0">
                  <a:pos x="57" y="128"/>
                </a:cxn>
                <a:cxn ang="0">
                  <a:pos x="51" y="113"/>
                </a:cxn>
                <a:cxn ang="0">
                  <a:pos x="51" y="118"/>
                </a:cxn>
                <a:cxn ang="0">
                  <a:pos x="50" y="123"/>
                </a:cxn>
                <a:cxn ang="0">
                  <a:pos x="38" y="131"/>
                </a:cxn>
                <a:cxn ang="0">
                  <a:pos x="38" y="141"/>
                </a:cxn>
                <a:cxn ang="0">
                  <a:pos x="33" y="151"/>
                </a:cxn>
                <a:cxn ang="0">
                  <a:pos x="23" y="155"/>
                </a:cxn>
                <a:cxn ang="0">
                  <a:pos x="21" y="163"/>
                </a:cxn>
                <a:cxn ang="0">
                  <a:pos x="21" y="174"/>
                </a:cxn>
                <a:cxn ang="0">
                  <a:pos x="17" y="182"/>
                </a:cxn>
                <a:cxn ang="0">
                  <a:pos x="11" y="186"/>
                </a:cxn>
                <a:cxn ang="0">
                  <a:pos x="5" y="184"/>
                </a:cxn>
                <a:cxn ang="0">
                  <a:pos x="0" y="180"/>
                </a:cxn>
                <a:cxn ang="0">
                  <a:pos x="5" y="168"/>
                </a:cxn>
                <a:cxn ang="0">
                  <a:pos x="6" y="153"/>
                </a:cxn>
                <a:cxn ang="0">
                  <a:pos x="20" y="139"/>
                </a:cxn>
                <a:cxn ang="0">
                  <a:pos x="20" y="128"/>
                </a:cxn>
                <a:cxn ang="0">
                  <a:pos x="32" y="117"/>
                </a:cxn>
                <a:cxn ang="0">
                  <a:pos x="29" y="106"/>
                </a:cxn>
                <a:cxn ang="0">
                  <a:pos x="33" y="97"/>
                </a:cxn>
                <a:cxn ang="0">
                  <a:pos x="41" y="93"/>
                </a:cxn>
                <a:cxn ang="0">
                  <a:pos x="45" y="86"/>
                </a:cxn>
                <a:cxn ang="0">
                  <a:pos x="42" y="66"/>
                </a:cxn>
                <a:cxn ang="0">
                  <a:pos x="44" y="50"/>
                </a:cxn>
                <a:cxn ang="0">
                  <a:pos x="27" y="39"/>
                </a:cxn>
                <a:cxn ang="0">
                  <a:pos x="12" y="27"/>
                </a:cxn>
                <a:cxn ang="0">
                  <a:pos x="8" y="19"/>
                </a:cxn>
                <a:cxn ang="0">
                  <a:pos x="3" y="11"/>
                </a:cxn>
                <a:cxn ang="0">
                  <a:pos x="5" y="5"/>
                </a:cxn>
                <a:cxn ang="0">
                  <a:pos x="11" y="0"/>
                </a:cxn>
                <a:cxn ang="0">
                  <a:pos x="14" y="4"/>
                </a:cxn>
                <a:cxn ang="0">
                  <a:pos x="17" y="9"/>
                </a:cxn>
                <a:cxn ang="0">
                  <a:pos x="24" y="13"/>
                </a:cxn>
                <a:cxn ang="0">
                  <a:pos x="29" y="18"/>
                </a:cxn>
                <a:cxn ang="0">
                  <a:pos x="42" y="28"/>
                </a:cxn>
                <a:cxn ang="0">
                  <a:pos x="68" y="39"/>
                </a:cxn>
                <a:cxn ang="0">
                  <a:pos x="94" y="39"/>
                </a:cxn>
                <a:cxn ang="0">
                  <a:pos x="116" y="50"/>
                </a:cxn>
                <a:cxn ang="0">
                  <a:pos x="121" y="67"/>
                </a:cxn>
                <a:cxn ang="0">
                  <a:pos x="125" y="81"/>
                </a:cxn>
                <a:cxn ang="0">
                  <a:pos x="122" y="88"/>
                </a:cxn>
                <a:cxn ang="0">
                  <a:pos x="113" y="86"/>
                </a:cxn>
              </a:cxnLst>
              <a:rect l="0" t="0" r="r" b="b"/>
              <a:pathLst>
                <a:path w="126" h="206">
                  <a:moveTo>
                    <a:pt x="112" y="85"/>
                  </a:moveTo>
                  <a:lnTo>
                    <a:pt x="107" y="83"/>
                  </a:lnTo>
                  <a:lnTo>
                    <a:pt x="106" y="79"/>
                  </a:lnTo>
                  <a:lnTo>
                    <a:pt x="106" y="75"/>
                  </a:lnTo>
                  <a:lnTo>
                    <a:pt x="106" y="71"/>
                  </a:lnTo>
                  <a:lnTo>
                    <a:pt x="106" y="66"/>
                  </a:lnTo>
                  <a:lnTo>
                    <a:pt x="106" y="62"/>
                  </a:lnTo>
                  <a:lnTo>
                    <a:pt x="104" y="58"/>
                  </a:lnTo>
                  <a:lnTo>
                    <a:pt x="101" y="55"/>
                  </a:lnTo>
                  <a:lnTo>
                    <a:pt x="95" y="54"/>
                  </a:lnTo>
                  <a:lnTo>
                    <a:pt x="91" y="53"/>
                  </a:lnTo>
                  <a:lnTo>
                    <a:pt x="85" y="51"/>
                  </a:lnTo>
                  <a:lnTo>
                    <a:pt x="79" y="51"/>
                  </a:lnTo>
                  <a:lnTo>
                    <a:pt x="73" y="51"/>
                  </a:lnTo>
                  <a:lnTo>
                    <a:pt x="70" y="51"/>
                  </a:lnTo>
                  <a:lnTo>
                    <a:pt x="63" y="51"/>
                  </a:lnTo>
                  <a:lnTo>
                    <a:pt x="57" y="53"/>
                  </a:lnTo>
                  <a:lnTo>
                    <a:pt x="54" y="55"/>
                  </a:lnTo>
                  <a:lnTo>
                    <a:pt x="53" y="59"/>
                  </a:lnTo>
                  <a:lnTo>
                    <a:pt x="53" y="63"/>
                  </a:lnTo>
                  <a:lnTo>
                    <a:pt x="53" y="67"/>
                  </a:lnTo>
                  <a:lnTo>
                    <a:pt x="54" y="71"/>
                  </a:lnTo>
                  <a:lnTo>
                    <a:pt x="56" y="77"/>
                  </a:lnTo>
                  <a:lnTo>
                    <a:pt x="57" y="81"/>
                  </a:lnTo>
                  <a:lnTo>
                    <a:pt x="57" y="85"/>
                  </a:lnTo>
                  <a:lnTo>
                    <a:pt x="59" y="90"/>
                  </a:lnTo>
                  <a:lnTo>
                    <a:pt x="62" y="98"/>
                  </a:lnTo>
                  <a:lnTo>
                    <a:pt x="65" y="105"/>
                  </a:lnTo>
                  <a:lnTo>
                    <a:pt x="68" y="113"/>
                  </a:lnTo>
                  <a:lnTo>
                    <a:pt x="71" y="120"/>
                  </a:lnTo>
                  <a:lnTo>
                    <a:pt x="74" y="125"/>
                  </a:lnTo>
                  <a:lnTo>
                    <a:pt x="77" y="133"/>
                  </a:lnTo>
                  <a:lnTo>
                    <a:pt x="79" y="140"/>
                  </a:lnTo>
                  <a:lnTo>
                    <a:pt x="85" y="143"/>
                  </a:lnTo>
                  <a:lnTo>
                    <a:pt x="88" y="147"/>
                  </a:lnTo>
                  <a:lnTo>
                    <a:pt x="92" y="149"/>
                  </a:lnTo>
                  <a:lnTo>
                    <a:pt x="95" y="153"/>
                  </a:lnTo>
                  <a:lnTo>
                    <a:pt x="98" y="156"/>
                  </a:lnTo>
                  <a:lnTo>
                    <a:pt x="101" y="160"/>
                  </a:lnTo>
                  <a:lnTo>
                    <a:pt x="104" y="166"/>
                  </a:lnTo>
                  <a:lnTo>
                    <a:pt x="107" y="170"/>
                  </a:lnTo>
                  <a:lnTo>
                    <a:pt x="106" y="174"/>
                  </a:lnTo>
                  <a:lnTo>
                    <a:pt x="104" y="179"/>
                  </a:lnTo>
                  <a:lnTo>
                    <a:pt x="104" y="183"/>
                  </a:lnTo>
                  <a:lnTo>
                    <a:pt x="104" y="187"/>
                  </a:lnTo>
                  <a:lnTo>
                    <a:pt x="104" y="191"/>
                  </a:lnTo>
                  <a:lnTo>
                    <a:pt x="103" y="195"/>
                  </a:lnTo>
                  <a:lnTo>
                    <a:pt x="100" y="199"/>
                  </a:lnTo>
                  <a:lnTo>
                    <a:pt x="97" y="203"/>
                  </a:lnTo>
                  <a:lnTo>
                    <a:pt x="95" y="205"/>
                  </a:lnTo>
                  <a:lnTo>
                    <a:pt x="94" y="205"/>
                  </a:lnTo>
                  <a:lnTo>
                    <a:pt x="92" y="203"/>
                  </a:lnTo>
                  <a:lnTo>
                    <a:pt x="92" y="202"/>
                  </a:lnTo>
                  <a:lnTo>
                    <a:pt x="91" y="201"/>
                  </a:lnTo>
                  <a:lnTo>
                    <a:pt x="91" y="199"/>
                  </a:lnTo>
                  <a:lnTo>
                    <a:pt x="91" y="198"/>
                  </a:lnTo>
                  <a:lnTo>
                    <a:pt x="89" y="193"/>
                  </a:lnTo>
                  <a:lnTo>
                    <a:pt x="89" y="190"/>
                  </a:lnTo>
                  <a:lnTo>
                    <a:pt x="91" y="186"/>
                  </a:lnTo>
                  <a:lnTo>
                    <a:pt x="92" y="182"/>
                  </a:lnTo>
                  <a:lnTo>
                    <a:pt x="92" y="178"/>
                  </a:lnTo>
                  <a:lnTo>
                    <a:pt x="92" y="174"/>
                  </a:lnTo>
                  <a:lnTo>
                    <a:pt x="91" y="171"/>
                  </a:lnTo>
                  <a:lnTo>
                    <a:pt x="88" y="167"/>
                  </a:lnTo>
                  <a:lnTo>
                    <a:pt x="86" y="163"/>
                  </a:lnTo>
                  <a:lnTo>
                    <a:pt x="83" y="160"/>
                  </a:lnTo>
                  <a:lnTo>
                    <a:pt x="79" y="158"/>
                  </a:lnTo>
                  <a:lnTo>
                    <a:pt x="74" y="156"/>
                  </a:lnTo>
                  <a:lnTo>
                    <a:pt x="71" y="155"/>
                  </a:lnTo>
                  <a:lnTo>
                    <a:pt x="68" y="153"/>
                  </a:lnTo>
                  <a:lnTo>
                    <a:pt x="65" y="149"/>
                  </a:lnTo>
                  <a:lnTo>
                    <a:pt x="65" y="145"/>
                  </a:lnTo>
                  <a:lnTo>
                    <a:pt x="62" y="140"/>
                  </a:lnTo>
                  <a:lnTo>
                    <a:pt x="60" y="136"/>
                  </a:lnTo>
                  <a:lnTo>
                    <a:pt x="59" y="132"/>
                  </a:lnTo>
                  <a:lnTo>
                    <a:pt x="57" y="128"/>
                  </a:lnTo>
                  <a:lnTo>
                    <a:pt x="56" y="124"/>
                  </a:lnTo>
                  <a:lnTo>
                    <a:pt x="54" y="120"/>
                  </a:lnTo>
                  <a:lnTo>
                    <a:pt x="53" y="117"/>
                  </a:lnTo>
                  <a:lnTo>
                    <a:pt x="51" y="113"/>
                  </a:lnTo>
                  <a:lnTo>
                    <a:pt x="51" y="114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8"/>
                  </a:lnTo>
                  <a:lnTo>
                    <a:pt x="51" y="120"/>
                  </a:lnTo>
                  <a:lnTo>
                    <a:pt x="50" y="120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48" y="125"/>
                  </a:lnTo>
                  <a:lnTo>
                    <a:pt x="45" y="127"/>
                  </a:lnTo>
                  <a:lnTo>
                    <a:pt x="42" y="129"/>
                  </a:lnTo>
                  <a:lnTo>
                    <a:pt x="38" y="131"/>
                  </a:lnTo>
                  <a:lnTo>
                    <a:pt x="36" y="133"/>
                  </a:lnTo>
                  <a:lnTo>
                    <a:pt x="35" y="136"/>
                  </a:lnTo>
                  <a:lnTo>
                    <a:pt x="35" y="139"/>
                  </a:lnTo>
                  <a:lnTo>
                    <a:pt x="38" y="141"/>
                  </a:lnTo>
                  <a:lnTo>
                    <a:pt x="38" y="144"/>
                  </a:lnTo>
                  <a:lnTo>
                    <a:pt x="36" y="147"/>
                  </a:lnTo>
                  <a:lnTo>
                    <a:pt x="35" y="149"/>
                  </a:lnTo>
                  <a:lnTo>
                    <a:pt x="33" y="151"/>
                  </a:lnTo>
                  <a:lnTo>
                    <a:pt x="32" y="152"/>
                  </a:lnTo>
                  <a:lnTo>
                    <a:pt x="29" y="153"/>
                  </a:lnTo>
                  <a:lnTo>
                    <a:pt x="27" y="153"/>
                  </a:lnTo>
                  <a:lnTo>
                    <a:pt x="23" y="155"/>
                  </a:lnTo>
                  <a:lnTo>
                    <a:pt x="21" y="155"/>
                  </a:lnTo>
                  <a:lnTo>
                    <a:pt x="20" y="156"/>
                  </a:lnTo>
                  <a:lnTo>
                    <a:pt x="20" y="159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21" y="168"/>
                  </a:lnTo>
                  <a:lnTo>
                    <a:pt x="23" y="171"/>
                  </a:lnTo>
                  <a:lnTo>
                    <a:pt x="21" y="174"/>
                  </a:lnTo>
                  <a:lnTo>
                    <a:pt x="21" y="178"/>
                  </a:lnTo>
                  <a:lnTo>
                    <a:pt x="20" y="179"/>
                  </a:lnTo>
                  <a:lnTo>
                    <a:pt x="18" y="182"/>
                  </a:lnTo>
                  <a:lnTo>
                    <a:pt x="17" y="182"/>
                  </a:lnTo>
                  <a:lnTo>
                    <a:pt x="15" y="183"/>
                  </a:lnTo>
                  <a:lnTo>
                    <a:pt x="14" y="184"/>
                  </a:lnTo>
                  <a:lnTo>
                    <a:pt x="12" y="184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8" y="186"/>
                  </a:lnTo>
                  <a:lnTo>
                    <a:pt x="6" y="186"/>
                  </a:lnTo>
                  <a:lnTo>
                    <a:pt x="5" y="184"/>
                  </a:lnTo>
                  <a:lnTo>
                    <a:pt x="3" y="183"/>
                  </a:lnTo>
                  <a:lnTo>
                    <a:pt x="2" y="183"/>
                  </a:lnTo>
                  <a:lnTo>
                    <a:pt x="2" y="182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3" y="176"/>
                  </a:lnTo>
                  <a:lnTo>
                    <a:pt x="5" y="172"/>
                  </a:lnTo>
                  <a:lnTo>
                    <a:pt x="5" y="168"/>
                  </a:lnTo>
                  <a:lnTo>
                    <a:pt x="5" y="163"/>
                  </a:lnTo>
                  <a:lnTo>
                    <a:pt x="5" y="159"/>
                  </a:lnTo>
                  <a:lnTo>
                    <a:pt x="5" y="155"/>
                  </a:lnTo>
                  <a:lnTo>
                    <a:pt x="6" y="153"/>
                  </a:lnTo>
                  <a:lnTo>
                    <a:pt x="11" y="151"/>
                  </a:lnTo>
                  <a:lnTo>
                    <a:pt x="21" y="144"/>
                  </a:lnTo>
                  <a:lnTo>
                    <a:pt x="20" y="141"/>
                  </a:lnTo>
                  <a:lnTo>
                    <a:pt x="20" y="139"/>
                  </a:lnTo>
                  <a:lnTo>
                    <a:pt x="18" y="136"/>
                  </a:lnTo>
                  <a:lnTo>
                    <a:pt x="18" y="133"/>
                  </a:lnTo>
                  <a:lnTo>
                    <a:pt x="18" y="131"/>
                  </a:lnTo>
                  <a:lnTo>
                    <a:pt x="20" y="128"/>
                  </a:lnTo>
                  <a:lnTo>
                    <a:pt x="21" y="127"/>
                  </a:lnTo>
                  <a:lnTo>
                    <a:pt x="24" y="125"/>
                  </a:lnTo>
                  <a:lnTo>
                    <a:pt x="33" y="120"/>
                  </a:lnTo>
                  <a:lnTo>
                    <a:pt x="32" y="117"/>
                  </a:lnTo>
                  <a:lnTo>
                    <a:pt x="32" y="114"/>
                  </a:lnTo>
                  <a:lnTo>
                    <a:pt x="32" y="112"/>
                  </a:lnTo>
                  <a:lnTo>
                    <a:pt x="30" y="109"/>
                  </a:lnTo>
                  <a:lnTo>
                    <a:pt x="29" y="106"/>
                  </a:lnTo>
                  <a:lnTo>
                    <a:pt x="29" y="104"/>
                  </a:lnTo>
                  <a:lnTo>
                    <a:pt x="30" y="101"/>
                  </a:lnTo>
                  <a:lnTo>
                    <a:pt x="32" y="98"/>
                  </a:lnTo>
                  <a:lnTo>
                    <a:pt x="33" y="97"/>
                  </a:lnTo>
                  <a:lnTo>
                    <a:pt x="35" y="96"/>
                  </a:lnTo>
                  <a:lnTo>
                    <a:pt x="36" y="96"/>
                  </a:lnTo>
                  <a:lnTo>
                    <a:pt x="38" y="94"/>
                  </a:lnTo>
                  <a:lnTo>
                    <a:pt x="41" y="93"/>
                  </a:lnTo>
                  <a:lnTo>
                    <a:pt x="42" y="93"/>
                  </a:lnTo>
                  <a:lnTo>
                    <a:pt x="45" y="92"/>
                  </a:lnTo>
                  <a:lnTo>
                    <a:pt x="47" y="92"/>
                  </a:lnTo>
                  <a:lnTo>
                    <a:pt x="45" y="86"/>
                  </a:lnTo>
                  <a:lnTo>
                    <a:pt x="44" y="82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5" y="57"/>
                  </a:lnTo>
                  <a:lnTo>
                    <a:pt x="48" y="53"/>
                  </a:lnTo>
                  <a:lnTo>
                    <a:pt x="44" y="50"/>
                  </a:lnTo>
                  <a:lnTo>
                    <a:pt x="39" y="47"/>
                  </a:lnTo>
                  <a:lnTo>
                    <a:pt x="35" y="44"/>
                  </a:lnTo>
                  <a:lnTo>
                    <a:pt x="32" y="42"/>
                  </a:lnTo>
                  <a:lnTo>
                    <a:pt x="27" y="39"/>
                  </a:lnTo>
                  <a:lnTo>
                    <a:pt x="23" y="36"/>
                  </a:lnTo>
                  <a:lnTo>
                    <a:pt x="18" y="32"/>
                  </a:lnTo>
                  <a:lnTo>
                    <a:pt x="15" y="30"/>
                  </a:lnTo>
                  <a:lnTo>
                    <a:pt x="12" y="27"/>
                  </a:lnTo>
                  <a:lnTo>
                    <a:pt x="11" y="26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6" y="24"/>
                  </a:lnTo>
                  <a:lnTo>
                    <a:pt x="42" y="28"/>
                  </a:lnTo>
                  <a:lnTo>
                    <a:pt x="48" y="32"/>
                  </a:lnTo>
                  <a:lnTo>
                    <a:pt x="54" y="36"/>
                  </a:lnTo>
                  <a:lnTo>
                    <a:pt x="60" y="39"/>
                  </a:lnTo>
                  <a:lnTo>
                    <a:pt x="68" y="39"/>
                  </a:lnTo>
                  <a:lnTo>
                    <a:pt x="74" y="39"/>
                  </a:lnTo>
                  <a:lnTo>
                    <a:pt x="82" y="36"/>
                  </a:lnTo>
                  <a:lnTo>
                    <a:pt x="88" y="38"/>
                  </a:lnTo>
                  <a:lnTo>
                    <a:pt x="94" y="39"/>
                  </a:lnTo>
                  <a:lnTo>
                    <a:pt x="101" y="40"/>
                  </a:lnTo>
                  <a:lnTo>
                    <a:pt x="107" y="43"/>
                  </a:lnTo>
                  <a:lnTo>
                    <a:pt x="113" y="46"/>
                  </a:lnTo>
                  <a:lnTo>
                    <a:pt x="116" y="50"/>
                  </a:lnTo>
                  <a:lnTo>
                    <a:pt x="121" y="54"/>
                  </a:lnTo>
                  <a:lnTo>
                    <a:pt x="122" y="61"/>
                  </a:lnTo>
                  <a:lnTo>
                    <a:pt x="121" y="63"/>
                  </a:lnTo>
                  <a:lnTo>
                    <a:pt x="121" y="67"/>
                  </a:lnTo>
                  <a:lnTo>
                    <a:pt x="121" y="71"/>
                  </a:lnTo>
                  <a:lnTo>
                    <a:pt x="122" y="74"/>
                  </a:lnTo>
                  <a:lnTo>
                    <a:pt x="124" y="78"/>
                  </a:lnTo>
                  <a:lnTo>
                    <a:pt x="125" y="81"/>
                  </a:lnTo>
                  <a:lnTo>
                    <a:pt x="125" y="85"/>
                  </a:lnTo>
                  <a:lnTo>
                    <a:pt x="125" y="88"/>
                  </a:lnTo>
                  <a:lnTo>
                    <a:pt x="124" y="88"/>
                  </a:lnTo>
                  <a:lnTo>
                    <a:pt x="122" y="88"/>
                  </a:lnTo>
                  <a:lnTo>
                    <a:pt x="119" y="88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6"/>
                  </a:lnTo>
                  <a:lnTo>
                    <a:pt x="112" y="85"/>
                  </a:lnTo>
                </a:path>
              </a:pathLst>
            </a:custGeom>
            <a:solidFill>
              <a:srgbClr val="0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69" name="Freeform 33"/>
            <p:cNvSpPr>
              <a:spLocks noChangeAspect="1"/>
            </p:cNvSpPr>
            <p:nvPr/>
          </p:nvSpPr>
          <p:spPr bwMode="auto">
            <a:xfrm>
              <a:off x="3478" y="4817"/>
              <a:ext cx="153" cy="15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9" y="16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1"/>
                </a:cxn>
                <a:cxn ang="0">
                  <a:pos x="12" y="3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14" y="11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2" y="13"/>
                </a:cxn>
                <a:cxn ang="0">
                  <a:pos x="11" y="16"/>
                </a:cxn>
              </a:cxnLst>
              <a:rect l="0" t="0" r="r" b="b"/>
              <a:pathLst>
                <a:path w="17" h="17">
                  <a:moveTo>
                    <a:pt x="11" y="16"/>
                  </a:move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6"/>
                  </a:lnTo>
                </a:path>
              </a:pathLst>
            </a:custGeom>
            <a:solidFill>
              <a:srgbClr val="0080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70" name="Freeform 34"/>
            <p:cNvSpPr>
              <a:spLocks noChangeAspect="1"/>
            </p:cNvSpPr>
            <p:nvPr/>
          </p:nvSpPr>
          <p:spPr bwMode="auto">
            <a:xfrm>
              <a:off x="2696" y="4368"/>
              <a:ext cx="153" cy="153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9" y="16"/>
                </a:cxn>
                <a:cxn ang="0">
                  <a:pos x="11" y="16"/>
                </a:cxn>
                <a:cxn ang="0">
                  <a:pos x="14" y="16"/>
                </a:cxn>
                <a:cxn ang="0">
                  <a:pos x="14" y="12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1" y="6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4" y="12"/>
                </a:cxn>
                <a:cxn ang="0">
                  <a:pos x="6" y="16"/>
                </a:cxn>
              </a:cxnLst>
              <a:rect l="0" t="0" r="r" b="b"/>
              <a:pathLst>
                <a:path w="17" h="17">
                  <a:moveTo>
                    <a:pt x="6" y="16"/>
                  </a:moveTo>
                  <a:lnTo>
                    <a:pt x="9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1" y="6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6" y="16"/>
                  </a:lnTo>
                </a:path>
              </a:pathLst>
            </a:custGeom>
            <a:solidFill>
              <a:srgbClr val="FF001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71" name="Freeform 35"/>
            <p:cNvSpPr>
              <a:spLocks noChangeAspect="1"/>
            </p:cNvSpPr>
            <p:nvPr/>
          </p:nvSpPr>
          <p:spPr bwMode="auto">
            <a:xfrm>
              <a:off x="2013" y="4099"/>
              <a:ext cx="171" cy="161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9" y="17"/>
                </a:cxn>
                <a:cxn ang="0">
                  <a:pos x="8" y="15"/>
                </a:cxn>
                <a:cxn ang="0">
                  <a:pos x="6" y="15"/>
                </a:cxn>
                <a:cxn ang="0">
                  <a:pos x="5" y="14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1" y="3"/>
                </a:cxn>
                <a:cxn ang="0">
                  <a:pos x="14" y="4"/>
                </a:cxn>
                <a:cxn ang="0">
                  <a:pos x="17" y="7"/>
                </a:cxn>
                <a:cxn ang="0">
                  <a:pos x="18" y="8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5" y="15"/>
                </a:cxn>
              </a:cxnLst>
              <a:rect l="0" t="0" r="r" b="b"/>
              <a:pathLst>
                <a:path w="19" h="18">
                  <a:moveTo>
                    <a:pt x="15" y="15"/>
                  </a:moveTo>
                  <a:lnTo>
                    <a:pt x="9" y="17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4" y="4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5" y="15"/>
                  </a:lnTo>
                </a:path>
              </a:pathLst>
            </a:custGeom>
            <a:solidFill>
              <a:srgbClr val="FF001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72" name="Freeform 36"/>
            <p:cNvSpPr>
              <a:spLocks noChangeAspect="1"/>
            </p:cNvSpPr>
            <p:nvPr/>
          </p:nvSpPr>
          <p:spPr bwMode="auto">
            <a:xfrm>
              <a:off x="944" y="4027"/>
              <a:ext cx="1914" cy="1599"/>
            </a:xfrm>
            <a:custGeom>
              <a:avLst/>
              <a:gdLst/>
              <a:ahLst/>
              <a:cxnLst>
                <a:cxn ang="0">
                  <a:pos x="199" y="78"/>
                </a:cxn>
                <a:cxn ang="0">
                  <a:pos x="193" y="85"/>
                </a:cxn>
                <a:cxn ang="0">
                  <a:pos x="184" y="85"/>
                </a:cxn>
                <a:cxn ang="0">
                  <a:pos x="178" y="77"/>
                </a:cxn>
                <a:cxn ang="0">
                  <a:pos x="170" y="73"/>
                </a:cxn>
                <a:cxn ang="0">
                  <a:pos x="157" y="73"/>
                </a:cxn>
                <a:cxn ang="0">
                  <a:pos x="140" y="71"/>
                </a:cxn>
                <a:cxn ang="0">
                  <a:pos x="125" y="63"/>
                </a:cxn>
                <a:cxn ang="0">
                  <a:pos x="116" y="53"/>
                </a:cxn>
                <a:cxn ang="0">
                  <a:pos x="110" y="58"/>
                </a:cxn>
                <a:cxn ang="0">
                  <a:pos x="99" y="63"/>
                </a:cxn>
                <a:cxn ang="0">
                  <a:pos x="84" y="70"/>
                </a:cxn>
                <a:cxn ang="0">
                  <a:pos x="83" y="76"/>
                </a:cxn>
                <a:cxn ang="0">
                  <a:pos x="87" y="77"/>
                </a:cxn>
                <a:cxn ang="0">
                  <a:pos x="96" y="85"/>
                </a:cxn>
                <a:cxn ang="0">
                  <a:pos x="105" y="98"/>
                </a:cxn>
                <a:cxn ang="0">
                  <a:pos x="101" y="121"/>
                </a:cxn>
                <a:cxn ang="0">
                  <a:pos x="101" y="146"/>
                </a:cxn>
                <a:cxn ang="0">
                  <a:pos x="107" y="156"/>
                </a:cxn>
                <a:cxn ang="0">
                  <a:pos x="110" y="159"/>
                </a:cxn>
                <a:cxn ang="0">
                  <a:pos x="112" y="169"/>
                </a:cxn>
                <a:cxn ang="0">
                  <a:pos x="109" y="177"/>
                </a:cxn>
                <a:cxn ang="0">
                  <a:pos x="101" y="173"/>
                </a:cxn>
                <a:cxn ang="0">
                  <a:pos x="95" y="160"/>
                </a:cxn>
                <a:cxn ang="0">
                  <a:pos x="87" y="140"/>
                </a:cxn>
                <a:cxn ang="0">
                  <a:pos x="80" y="124"/>
                </a:cxn>
                <a:cxn ang="0">
                  <a:pos x="62" y="136"/>
                </a:cxn>
                <a:cxn ang="0">
                  <a:pos x="42" y="147"/>
                </a:cxn>
                <a:cxn ang="0">
                  <a:pos x="27" y="155"/>
                </a:cxn>
                <a:cxn ang="0">
                  <a:pos x="18" y="166"/>
                </a:cxn>
                <a:cxn ang="0">
                  <a:pos x="14" y="170"/>
                </a:cxn>
                <a:cxn ang="0">
                  <a:pos x="6" y="169"/>
                </a:cxn>
                <a:cxn ang="0">
                  <a:pos x="2" y="162"/>
                </a:cxn>
                <a:cxn ang="0">
                  <a:pos x="5" y="152"/>
                </a:cxn>
                <a:cxn ang="0">
                  <a:pos x="23" y="136"/>
                </a:cxn>
                <a:cxn ang="0">
                  <a:pos x="45" y="127"/>
                </a:cxn>
                <a:cxn ang="0">
                  <a:pos x="62" y="115"/>
                </a:cxn>
                <a:cxn ang="0">
                  <a:pos x="71" y="98"/>
                </a:cxn>
                <a:cxn ang="0">
                  <a:pos x="63" y="80"/>
                </a:cxn>
                <a:cxn ang="0">
                  <a:pos x="65" y="62"/>
                </a:cxn>
                <a:cxn ang="0">
                  <a:pos x="81" y="51"/>
                </a:cxn>
                <a:cxn ang="0">
                  <a:pos x="95" y="39"/>
                </a:cxn>
                <a:cxn ang="0">
                  <a:pos x="80" y="23"/>
                </a:cxn>
                <a:cxn ang="0">
                  <a:pos x="74" y="1"/>
                </a:cxn>
                <a:cxn ang="0">
                  <a:pos x="80" y="0"/>
                </a:cxn>
                <a:cxn ang="0">
                  <a:pos x="89" y="7"/>
                </a:cxn>
                <a:cxn ang="0">
                  <a:pos x="93" y="18"/>
                </a:cxn>
                <a:cxn ang="0">
                  <a:pos x="98" y="23"/>
                </a:cxn>
                <a:cxn ang="0">
                  <a:pos x="112" y="28"/>
                </a:cxn>
                <a:cxn ang="0">
                  <a:pos x="127" y="43"/>
                </a:cxn>
                <a:cxn ang="0">
                  <a:pos x="143" y="55"/>
                </a:cxn>
                <a:cxn ang="0">
                  <a:pos x="166" y="57"/>
                </a:cxn>
                <a:cxn ang="0">
                  <a:pos x="181" y="61"/>
                </a:cxn>
                <a:cxn ang="0">
                  <a:pos x="190" y="63"/>
                </a:cxn>
                <a:cxn ang="0">
                  <a:pos x="197" y="59"/>
                </a:cxn>
                <a:cxn ang="0">
                  <a:pos x="203" y="59"/>
                </a:cxn>
                <a:cxn ang="0">
                  <a:pos x="211" y="66"/>
                </a:cxn>
                <a:cxn ang="0">
                  <a:pos x="209" y="74"/>
                </a:cxn>
              </a:cxnLst>
              <a:rect l="0" t="0" r="r" b="b"/>
              <a:pathLst>
                <a:path w="213" h="178">
                  <a:moveTo>
                    <a:pt x="208" y="76"/>
                  </a:moveTo>
                  <a:lnTo>
                    <a:pt x="205" y="76"/>
                  </a:lnTo>
                  <a:lnTo>
                    <a:pt x="202" y="77"/>
                  </a:lnTo>
                  <a:lnTo>
                    <a:pt x="199" y="78"/>
                  </a:lnTo>
                  <a:lnTo>
                    <a:pt x="197" y="80"/>
                  </a:lnTo>
                  <a:lnTo>
                    <a:pt x="194" y="81"/>
                  </a:lnTo>
                  <a:lnTo>
                    <a:pt x="194" y="84"/>
                  </a:lnTo>
                  <a:lnTo>
                    <a:pt x="193" y="85"/>
                  </a:lnTo>
                  <a:lnTo>
                    <a:pt x="191" y="86"/>
                  </a:lnTo>
                  <a:lnTo>
                    <a:pt x="188" y="88"/>
                  </a:lnTo>
                  <a:lnTo>
                    <a:pt x="185" y="86"/>
                  </a:lnTo>
                  <a:lnTo>
                    <a:pt x="184" y="85"/>
                  </a:lnTo>
                  <a:lnTo>
                    <a:pt x="182" y="84"/>
                  </a:lnTo>
                  <a:lnTo>
                    <a:pt x="181" y="81"/>
                  </a:lnTo>
                  <a:lnTo>
                    <a:pt x="179" y="78"/>
                  </a:lnTo>
                  <a:lnTo>
                    <a:pt x="178" y="77"/>
                  </a:lnTo>
                  <a:lnTo>
                    <a:pt x="176" y="76"/>
                  </a:lnTo>
                  <a:lnTo>
                    <a:pt x="176" y="74"/>
                  </a:lnTo>
                  <a:lnTo>
                    <a:pt x="175" y="73"/>
                  </a:lnTo>
                  <a:lnTo>
                    <a:pt x="170" y="73"/>
                  </a:lnTo>
                  <a:lnTo>
                    <a:pt x="166" y="73"/>
                  </a:lnTo>
                  <a:lnTo>
                    <a:pt x="161" y="73"/>
                  </a:lnTo>
                  <a:lnTo>
                    <a:pt x="160" y="73"/>
                  </a:lnTo>
                  <a:lnTo>
                    <a:pt x="157" y="73"/>
                  </a:lnTo>
                  <a:lnTo>
                    <a:pt x="152" y="73"/>
                  </a:lnTo>
                  <a:lnTo>
                    <a:pt x="148" y="73"/>
                  </a:lnTo>
                  <a:lnTo>
                    <a:pt x="145" y="73"/>
                  </a:lnTo>
                  <a:lnTo>
                    <a:pt x="140" y="71"/>
                  </a:lnTo>
                  <a:lnTo>
                    <a:pt x="136" y="70"/>
                  </a:lnTo>
                  <a:lnTo>
                    <a:pt x="133" y="67"/>
                  </a:lnTo>
                  <a:lnTo>
                    <a:pt x="128" y="66"/>
                  </a:lnTo>
                  <a:lnTo>
                    <a:pt x="125" y="63"/>
                  </a:lnTo>
                  <a:lnTo>
                    <a:pt x="124" y="59"/>
                  </a:lnTo>
                  <a:lnTo>
                    <a:pt x="121" y="57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5" y="54"/>
                  </a:lnTo>
                  <a:lnTo>
                    <a:pt x="113" y="55"/>
                  </a:lnTo>
                  <a:lnTo>
                    <a:pt x="112" y="57"/>
                  </a:lnTo>
                  <a:lnTo>
                    <a:pt x="110" y="58"/>
                  </a:lnTo>
                  <a:lnTo>
                    <a:pt x="109" y="58"/>
                  </a:lnTo>
                  <a:lnTo>
                    <a:pt x="107" y="59"/>
                  </a:lnTo>
                  <a:lnTo>
                    <a:pt x="104" y="61"/>
                  </a:lnTo>
                  <a:lnTo>
                    <a:pt x="99" y="63"/>
                  </a:lnTo>
                  <a:lnTo>
                    <a:pt x="95" y="65"/>
                  </a:lnTo>
                  <a:lnTo>
                    <a:pt x="90" y="66"/>
                  </a:lnTo>
                  <a:lnTo>
                    <a:pt x="89" y="67"/>
                  </a:lnTo>
                  <a:lnTo>
                    <a:pt x="84" y="70"/>
                  </a:lnTo>
                  <a:lnTo>
                    <a:pt x="83" y="73"/>
                  </a:lnTo>
                  <a:lnTo>
                    <a:pt x="80" y="74"/>
                  </a:lnTo>
                  <a:lnTo>
                    <a:pt x="81" y="76"/>
                  </a:lnTo>
                  <a:lnTo>
                    <a:pt x="83" y="76"/>
                  </a:lnTo>
                  <a:lnTo>
                    <a:pt x="83" y="77"/>
                  </a:lnTo>
                  <a:lnTo>
                    <a:pt x="84" y="77"/>
                  </a:lnTo>
                  <a:lnTo>
                    <a:pt x="86" y="77"/>
                  </a:lnTo>
                  <a:lnTo>
                    <a:pt x="87" y="77"/>
                  </a:lnTo>
                  <a:lnTo>
                    <a:pt x="89" y="77"/>
                  </a:lnTo>
                  <a:lnTo>
                    <a:pt x="90" y="80"/>
                  </a:lnTo>
                  <a:lnTo>
                    <a:pt x="93" y="82"/>
                  </a:lnTo>
                  <a:lnTo>
                    <a:pt x="96" y="85"/>
                  </a:lnTo>
                  <a:lnTo>
                    <a:pt x="99" y="88"/>
                  </a:lnTo>
                  <a:lnTo>
                    <a:pt x="102" y="92"/>
                  </a:lnTo>
                  <a:lnTo>
                    <a:pt x="104" y="94"/>
                  </a:lnTo>
                  <a:lnTo>
                    <a:pt x="105" y="98"/>
                  </a:lnTo>
                  <a:lnTo>
                    <a:pt x="105" y="102"/>
                  </a:lnTo>
                  <a:lnTo>
                    <a:pt x="105" y="108"/>
                  </a:lnTo>
                  <a:lnTo>
                    <a:pt x="102" y="115"/>
                  </a:lnTo>
                  <a:lnTo>
                    <a:pt x="101" y="121"/>
                  </a:lnTo>
                  <a:lnTo>
                    <a:pt x="99" y="128"/>
                  </a:lnTo>
                  <a:lnTo>
                    <a:pt x="98" y="133"/>
                  </a:lnTo>
                  <a:lnTo>
                    <a:pt x="99" y="139"/>
                  </a:lnTo>
                  <a:lnTo>
                    <a:pt x="101" y="146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7" y="155"/>
                  </a:lnTo>
                  <a:lnTo>
                    <a:pt x="107" y="156"/>
                  </a:lnTo>
                  <a:lnTo>
                    <a:pt x="109" y="156"/>
                  </a:lnTo>
                  <a:lnTo>
                    <a:pt x="109" y="158"/>
                  </a:lnTo>
                  <a:lnTo>
                    <a:pt x="110" y="158"/>
                  </a:lnTo>
                  <a:lnTo>
                    <a:pt x="110" y="159"/>
                  </a:lnTo>
                  <a:lnTo>
                    <a:pt x="112" y="162"/>
                  </a:lnTo>
                  <a:lnTo>
                    <a:pt x="112" y="165"/>
                  </a:lnTo>
                  <a:lnTo>
                    <a:pt x="112" y="167"/>
                  </a:lnTo>
                  <a:lnTo>
                    <a:pt x="112" y="169"/>
                  </a:lnTo>
                  <a:lnTo>
                    <a:pt x="112" y="171"/>
                  </a:lnTo>
                  <a:lnTo>
                    <a:pt x="112" y="174"/>
                  </a:lnTo>
                  <a:lnTo>
                    <a:pt x="112" y="175"/>
                  </a:lnTo>
                  <a:lnTo>
                    <a:pt x="109" y="177"/>
                  </a:lnTo>
                  <a:lnTo>
                    <a:pt x="105" y="177"/>
                  </a:lnTo>
                  <a:lnTo>
                    <a:pt x="104" y="175"/>
                  </a:lnTo>
                  <a:lnTo>
                    <a:pt x="102" y="174"/>
                  </a:lnTo>
                  <a:lnTo>
                    <a:pt x="101" y="173"/>
                  </a:lnTo>
                  <a:lnTo>
                    <a:pt x="99" y="170"/>
                  </a:lnTo>
                  <a:lnTo>
                    <a:pt x="98" y="167"/>
                  </a:lnTo>
                  <a:lnTo>
                    <a:pt x="96" y="166"/>
                  </a:lnTo>
                  <a:lnTo>
                    <a:pt x="95" y="160"/>
                  </a:lnTo>
                  <a:lnTo>
                    <a:pt x="93" y="155"/>
                  </a:lnTo>
                  <a:lnTo>
                    <a:pt x="92" y="150"/>
                  </a:lnTo>
                  <a:lnTo>
                    <a:pt x="89" y="146"/>
                  </a:lnTo>
                  <a:lnTo>
                    <a:pt x="87" y="140"/>
                  </a:lnTo>
                  <a:lnTo>
                    <a:pt x="84" y="135"/>
                  </a:lnTo>
                  <a:lnTo>
                    <a:pt x="83" y="131"/>
                  </a:lnTo>
                  <a:lnTo>
                    <a:pt x="81" y="125"/>
                  </a:lnTo>
                  <a:lnTo>
                    <a:pt x="80" y="124"/>
                  </a:lnTo>
                  <a:lnTo>
                    <a:pt x="75" y="128"/>
                  </a:lnTo>
                  <a:lnTo>
                    <a:pt x="71" y="131"/>
                  </a:lnTo>
                  <a:lnTo>
                    <a:pt x="66" y="133"/>
                  </a:lnTo>
                  <a:lnTo>
                    <a:pt x="62" y="136"/>
                  </a:lnTo>
                  <a:lnTo>
                    <a:pt x="56" y="139"/>
                  </a:lnTo>
                  <a:lnTo>
                    <a:pt x="53" y="143"/>
                  </a:lnTo>
                  <a:lnTo>
                    <a:pt x="47" y="144"/>
                  </a:lnTo>
                  <a:lnTo>
                    <a:pt x="42" y="147"/>
                  </a:lnTo>
                  <a:lnTo>
                    <a:pt x="38" y="150"/>
                  </a:lnTo>
                  <a:lnTo>
                    <a:pt x="35" y="152"/>
                  </a:lnTo>
                  <a:lnTo>
                    <a:pt x="30" y="154"/>
                  </a:lnTo>
                  <a:lnTo>
                    <a:pt x="27" y="155"/>
                  </a:lnTo>
                  <a:lnTo>
                    <a:pt x="24" y="158"/>
                  </a:lnTo>
                  <a:lnTo>
                    <a:pt x="21" y="160"/>
                  </a:lnTo>
                  <a:lnTo>
                    <a:pt x="18" y="162"/>
                  </a:lnTo>
                  <a:lnTo>
                    <a:pt x="18" y="166"/>
                  </a:lnTo>
                  <a:lnTo>
                    <a:pt x="17" y="167"/>
                  </a:lnTo>
                  <a:lnTo>
                    <a:pt x="15" y="167"/>
                  </a:lnTo>
                  <a:lnTo>
                    <a:pt x="15" y="169"/>
                  </a:lnTo>
                  <a:lnTo>
                    <a:pt x="14" y="170"/>
                  </a:lnTo>
                  <a:lnTo>
                    <a:pt x="12" y="171"/>
                  </a:lnTo>
                  <a:lnTo>
                    <a:pt x="11" y="171"/>
                  </a:lnTo>
                  <a:lnTo>
                    <a:pt x="8" y="170"/>
                  </a:lnTo>
                  <a:lnTo>
                    <a:pt x="6" y="169"/>
                  </a:lnTo>
                  <a:lnTo>
                    <a:pt x="5" y="167"/>
                  </a:lnTo>
                  <a:lnTo>
                    <a:pt x="3" y="166"/>
                  </a:lnTo>
                  <a:lnTo>
                    <a:pt x="2" y="165"/>
                  </a:lnTo>
                  <a:lnTo>
                    <a:pt x="2" y="162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8"/>
                  </a:lnTo>
                  <a:lnTo>
                    <a:pt x="5" y="152"/>
                  </a:lnTo>
                  <a:lnTo>
                    <a:pt x="9" y="147"/>
                  </a:lnTo>
                  <a:lnTo>
                    <a:pt x="14" y="143"/>
                  </a:lnTo>
                  <a:lnTo>
                    <a:pt x="18" y="140"/>
                  </a:lnTo>
                  <a:lnTo>
                    <a:pt x="23" y="136"/>
                  </a:lnTo>
                  <a:lnTo>
                    <a:pt x="29" y="133"/>
                  </a:lnTo>
                  <a:lnTo>
                    <a:pt x="35" y="132"/>
                  </a:lnTo>
                  <a:lnTo>
                    <a:pt x="41" y="129"/>
                  </a:lnTo>
                  <a:lnTo>
                    <a:pt x="45" y="127"/>
                  </a:lnTo>
                  <a:lnTo>
                    <a:pt x="50" y="124"/>
                  </a:lnTo>
                  <a:lnTo>
                    <a:pt x="53" y="120"/>
                  </a:lnTo>
                  <a:lnTo>
                    <a:pt x="57" y="117"/>
                  </a:lnTo>
                  <a:lnTo>
                    <a:pt x="62" y="115"/>
                  </a:lnTo>
                  <a:lnTo>
                    <a:pt x="65" y="111"/>
                  </a:lnTo>
                  <a:lnTo>
                    <a:pt x="68" y="107"/>
                  </a:lnTo>
                  <a:lnTo>
                    <a:pt x="71" y="102"/>
                  </a:lnTo>
                  <a:lnTo>
                    <a:pt x="71" y="98"/>
                  </a:lnTo>
                  <a:lnTo>
                    <a:pt x="69" y="93"/>
                  </a:lnTo>
                  <a:lnTo>
                    <a:pt x="68" y="89"/>
                  </a:lnTo>
                  <a:lnTo>
                    <a:pt x="66" y="85"/>
                  </a:lnTo>
                  <a:lnTo>
                    <a:pt x="63" y="80"/>
                  </a:lnTo>
                  <a:lnTo>
                    <a:pt x="62" y="76"/>
                  </a:lnTo>
                  <a:lnTo>
                    <a:pt x="62" y="73"/>
                  </a:lnTo>
                  <a:lnTo>
                    <a:pt x="63" y="67"/>
                  </a:lnTo>
                  <a:lnTo>
                    <a:pt x="65" y="62"/>
                  </a:lnTo>
                  <a:lnTo>
                    <a:pt x="68" y="58"/>
                  </a:lnTo>
                  <a:lnTo>
                    <a:pt x="72" y="55"/>
                  </a:lnTo>
                  <a:lnTo>
                    <a:pt x="77" y="53"/>
                  </a:lnTo>
                  <a:lnTo>
                    <a:pt x="81" y="51"/>
                  </a:lnTo>
                  <a:lnTo>
                    <a:pt x="86" y="49"/>
                  </a:lnTo>
                  <a:lnTo>
                    <a:pt x="89" y="46"/>
                  </a:lnTo>
                  <a:lnTo>
                    <a:pt x="92" y="43"/>
                  </a:lnTo>
                  <a:lnTo>
                    <a:pt x="95" y="39"/>
                  </a:lnTo>
                  <a:lnTo>
                    <a:pt x="90" y="36"/>
                  </a:lnTo>
                  <a:lnTo>
                    <a:pt x="87" y="31"/>
                  </a:lnTo>
                  <a:lnTo>
                    <a:pt x="84" y="27"/>
                  </a:lnTo>
                  <a:lnTo>
                    <a:pt x="80" y="23"/>
                  </a:lnTo>
                  <a:lnTo>
                    <a:pt x="77" y="18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7" y="4"/>
                  </a:lnTo>
                  <a:lnTo>
                    <a:pt x="89" y="7"/>
                  </a:lnTo>
                  <a:lnTo>
                    <a:pt x="90" y="9"/>
                  </a:lnTo>
                  <a:lnTo>
                    <a:pt x="92" y="12"/>
                  </a:lnTo>
                  <a:lnTo>
                    <a:pt x="92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101" y="24"/>
                  </a:lnTo>
                  <a:lnTo>
                    <a:pt x="105" y="26"/>
                  </a:lnTo>
                  <a:lnTo>
                    <a:pt x="112" y="28"/>
                  </a:lnTo>
                  <a:lnTo>
                    <a:pt x="116" y="31"/>
                  </a:lnTo>
                  <a:lnTo>
                    <a:pt x="121" y="35"/>
                  </a:lnTo>
                  <a:lnTo>
                    <a:pt x="124" y="39"/>
                  </a:lnTo>
                  <a:lnTo>
                    <a:pt x="127" y="43"/>
                  </a:lnTo>
                  <a:lnTo>
                    <a:pt x="130" y="47"/>
                  </a:lnTo>
                  <a:lnTo>
                    <a:pt x="133" y="51"/>
                  </a:lnTo>
                  <a:lnTo>
                    <a:pt x="137" y="54"/>
                  </a:lnTo>
                  <a:lnTo>
                    <a:pt x="143" y="55"/>
                  </a:lnTo>
                  <a:lnTo>
                    <a:pt x="149" y="57"/>
                  </a:lnTo>
                  <a:lnTo>
                    <a:pt x="155" y="57"/>
                  </a:lnTo>
                  <a:lnTo>
                    <a:pt x="160" y="57"/>
                  </a:lnTo>
                  <a:lnTo>
                    <a:pt x="166" y="57"/>
                  </a:lnTo>
                  <a:lnTo>
                    <a:pt x="172" y="57"/>
                  </a:lnTo>
                  <a:lnTo>
                    <a:pt x="176" y="58"/>
                  </a:lnTo>
                  <a:lnTo>
                    <a:pt x="179" y="59"/>
                  </a:lnTo>
                  <a:lnTo>
                    <a:pt x="181" y="61"/>
                  </a:lnTo>
                  <a:lnTo>
                    <a:pt x="184" y="61"/>
                  </a:lnTo>
                  <a:lnTo>
                    <a:pt x="185" y="63"/>
                  </a:lnTo>
                  <a:lnTo>
                    <a:pt x="188" y="63"/>
                  </a:lnTo>
                  <a:lnTo>
                    <a:pt x="190" y="63"/>
                  </a:lnTo>
                  <a:lnTo>
                    <a:pt x="193" y="63"/>
                  </a:lnTo>
                  <a:lnTo>
                    <a:pt x="194" y="61"/>
                  </a:lnTo>
                  <a:lnTo>
                    <a:pt x="196" y="59"/>
                  </a:lnTo>
                  <a:lnTo>
                    <a:pt x="197" y="59"/>
                  </a:lnTo>
                  <a:lnTo>
                    <a:pt x="199" y="59"/>
                  </a:lnTo>
                  <a:lnTo>
                    <a:pt x="200" y="59"/>
                  </a:lnTo>
                  <a:lnTo>
                    <a:pt x="202" y="59"/>
                  </a:lnTo>
                  <a:lnTo>
                    <a:pt x="203" y="59"/>
                  </a:lnTo>
                  <a:lnTo>
                    <a:pt x="205" y="59"/>
                  </a:lnTo>
                  <a:lnTo>
                    <a:pt x="208" y="61"/>
                  </a:lnTo>
                  <a:lnTo>
                    <a:pt x="209" y="63"/>
                  </a:lnTo>
                  <a:lnTo>
                    <a:pt x="211" y="66"/>
                  </a:lnTo>
                  <a:lnTo>
                    <a:pt x="212" y="69"/>
                  </a:lnTo>
                  <a:lnTo>
                    <a:pt x="212" y="71"/>
                  </a:lnTo>
                  <a:lnTo>
                    <a:pt x="212" y="74"/>
                  </a:lnTo>
                  <a:lnTo>
                    <a:pt x="209" y="74"/>
                  </a:lnTo>
                  <a:lnTo>
                    <a:pt x="208" y="76"/>
                  </a:lnTo>
                </a:path>
              </a:pathLst>
            </a:custGeom>
            <a:solidFill>
              <a:srgbClr val="FF001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73" name="Freeform 37"/>
            <p:cNvSpPr>
              <a:spLocks noChangeAspect="1"/>
            </p:cNvSpPr>
            <p:nvPr/>
          </p:nvSpPr>
          <p:spPr bwMode="auto">
            <a:xfrm>
              <a:off x="971" y="5761"/>
              <a:ext cx="153" cy="153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16" y="0"/>
                </a:cxn>
                <a:cxn ang="0">
                  <a:pos x="16" y="1"/>
                </a:cxn>
                <a:cxn ang="0">
                  <a:pos x="16" y="3"/>
                </a:cxn>
                <a:cxn ang="0">
                  <a:pos x="16" y="7"/>
                </a:cxn>
                <a:cxn ang="0">
                  <a:pos x="16" y="8"/>
                </a:cxn>
                <a:cxn ang="0">
                  <a:pos x="16" y="9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0" y="16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lnTo>
                    <a:pt x="1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0" y="16"/>
                  </a:lnTo>
                </a:path>
              </a:pathLst>
            </a:custGeom>
            <a:solidFill>
              <a:srgbClr val="FF001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74" name="Freeform 38"/>
            <p:cNvSpPr>
              <a:spLocks noChangeAspect="1"/>
            </p:cNvSpPr>
            <p:nvPr/>
          </p:nvSpPr>
          <p:spPr bwMode="auto">
            <a:xfrm>
              <a:off x="2256" y="2706"/>
              <a:ext cx="962" cy="1393"/>
            </a:xfrm>
            <a:custGeom>
              <a:avLst/>
              <a:gdLst/>
              <a:ahLst/>
              <a:cxnLst>
                <a:cxn ang="0">
                  <a:pos x="84" y="16"/>
                </a:cxn>
                <a:cxn ang="0">
                  <a:pos x="82" y="24"/>
                </a:cxn>
                <a:cxn ang="0">
                  <a:pos x="73" y="30"/>
                </a:cxn>
                <a:cxn ang="0">
                  <a:pos x="62" y="34"/>
                </a:cxn>
                <a:cxn ang="0">
                  <a:pos x="71" y="47"/>
                </a:cxn>
                <a:cxn ang="0">
                  <a:pos x="78" y="65"/>
                </a:cxn>
                <a:cxn ang="0">
                  <a:pos x="75" y="77"/>
                </a:cxn>
                <a:cxn ang="0">
                  <a:pos x="78" y="89"/>
                </a:cxn>
                <a:cxn ang="0">
                  <a:pos x="78" y="100"/>
                </a:cxn>
                <a:cxn ang="0">
                  <a:pos x="75" y="112"/>
                </a:cxn>
                <a:cxn ang="0">
                  <a:pos x="88" y="124"/>
                </a:cxn>
                <a:cxn ang="0">
                  <a:pos x="105" y="137"/>
                </a:cxn>
                <a:cxn ang="0">
                  <a:pos x="105" y="147"/>
                </a:cxn>
                <a:cxn ang="0">
                  <a:pos x="100" y="151"/>
                </a:cxn>
                <a:cxn ang="0">
                  <a:pos x="91" y="154"/>
                </a:cxn>
                <a:cxn ang="0">
                  <a:pos x="81" y="151"/>
                </a:cxn>
                <a:cxn ang="0">
                  <a:pos x="73" y="142"/>
                </a:cxn>
                <a:cxn ang="0">
                  <a:pos x="65" y="132"/>
                </a:cxn>
                <a:cxn ang="0">
                  <a:pos x="58" y="120"/>
                </a:cxn>
                <a:cxn ang="0">
                  <a:pos x="44" y="111"/>
                </a:cxn>
                <a:cxn ang="0">
                  <a:pos x="35" y="102"/>
                </a:cxn>
                <a:cxn ang="0">
                  <a:pos x="26" y="85"/>
                </a:cxn>
                <a:cxn ang="0">
                  <a:pos x="15" y="71"/>
                </a:cxn>
                <a:cxn ang="0">
                  <a:pos x="11" y="63"/>
                </a:cxn>
                <a:cxn ang="0">
                  <a:pos x="9" y="55"/>
                </a:cxn>
                <a:cxn ang="0">
                  <a:pos x="11" y="43"/>
                </a:cxn>
                <a:cxn ang="0">
                  <a:pos x="8" y="36"/>
                </a:cxn>
                <a:cxn ang="0">
                  <a:pos x="2" y="35"/>
                </a:cxn>
                <a:cxn ang="0">
                  <a:pos x="6" y="28"/>
                </a:cxn>
                <a:cxn ang="0">
                  <a:pos x="14" y="24"/>
                </a:cxn>
                <a:cxn ang="0">
                  <a:pos x="18" y="26"/>
                </a:cxn>
                <a:cxn ang="0">
                  <a:pos x="17" y="30"/>
                </a:cxn>
                <a:cxn ang="0">
                  <a:pos x="12" y="35"/>
                </a:cxn>
                <a:cxn ang="0">
                  <a:pos x="17" y="43"/>
                </a:cxn>
                <a:cxn ang="0">
                  <a:pos x="21" y="53"/>
                </a:cxn>
                <a:cxn ang="0">
                  <a:pos x="23" y="61"/>
                </a:cxn>
                <a:cxn ang="0">
                  <a:pos x="27" y="63"/>
                </a:cxn>
                <a:cxn ang="0">
                  <a:pos x="37" y="65"/>
                </a:cxn>
                <a:cxn ang="0">
                  <a:pos x="44" y="73"/>
                </a:cxn>
                <a:cxn ang="0">
                  <a:pos x="46" y="85"/>
                </a:cxn>
                <a:cxn ang="0">
                  <a:pos x="56" y="94"/>
                </a:cxn>
                <a:cxn ang="0">
                  <a:pos x="59" y="90"/>
                </a:cxn>
                <a:cxn ang="0">
                  <a:pos x="58" y="84"/>
                </a:cxn>
                <a:cxn ang="0">
                  <a:pos x="58" y="75"/>
                </a:cxn>
                <a:cxn ang="0">
                  <a:pos x="59" y="67"/>
                </a:cxn>
                <a:cxn ang="0">
                  <a:pos x="59" y="49"/>
                </a:cxn>
                <a:cxn ang="0">
                  <a:pos x="56" y="30"/>
                </a:cxn>
                <a:cxn ang="0">
                  <a:pos x="61" y="24"/>
                </a:cxn>
                <a:cxn ang="0">
                  <a:pos x="64" y="19"/>
                </a:cxn>
                <a:cxn ang="0">
                  <a:pos x="61" y="9"/>
                </a:cxn>
                <a:cxn ang="0">
                  <a:pos x="65" y="0"/>
                </a:cxn>
                <a:cxn ang="0">
                  <a:pos x="71" y="0"/>
                </a:cxn>
                <a:cxn ang="0">
                  <a:pos x="78" y="1"/>
                </a:cxn>
              </a:cxnLst>
              <a:rect l="0" t="0" r="r" b="b"/>
              <a:pathLst>
                <a:path w="107" h="155">
                  <a:moveTo>
                    <a:pt x="82" y="11"/>
                  </a:moveTo>
                  <a:lnTo>
                    <a:pt x="82" y="13"/>
                  </a:lnTo>
                  <a:lnTo>
                    <a:pt x="84" y="15"/>
                  </a:lnTo>
                  <a:lnTo>
                    <a:pt x="84" y="16"/>
                  </a:lnTo>
                  <a:lnTo>
                    <a:pt x="84" y="19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1" y="26"/>
                  </a:lnTo>
                  <a:lnTo>
                    <a:pt x="79" y="28"/>
                  </a:lnTo>
                  <a:lnTo>
                    <a:pt x="76" y="30"/>
                  </a:lnTo>
                  <a:lnTo>
                    <a:pt x="73" y="30"/>
                  </a:lnTo>
                  <a:lnTo>
                    <a:pt x="70" y="31"/>
                  </a:lnTo>
                  <a:lnTo>
                    <a:pt x="67" y="31"/>
                  </a:lnTo>
                  <a:lnTo>
                    <a:pt x="64" y="32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8" y="43"/>
                  </a:lnTo>
                  <a:lnTo>
                    <a:pt x="71" y="47"/>
                  </a:lnTo>
                  <a:lnTo>
                    <a:pt x="75" y="51"/>
                  </a:lnTo>
                  <a:lnTo>
                    <a:pt x="76" y="55"/>
                  </a:lnTo>
                  <a:lnTo>
                    <a:pt x="78" y="59"/>
                  </a:lnTo>
                  <a:lnTo>
                    <a:pt x="78" y="65"/>
                  </a:lnTo>
                  <a:lnTo>
                    <a:pt x="76" y="69"/>
                  </a:lnTo>
                  <a:lnTo>
                    <a:pt x="75" y="71"/>
                  </a:lnTo>
                  <a:lnTo>
                    <a:pt x="73" y="74"/>
                  </a:lnTo>
                  <a:lnTo>
                    <a:pt x="75" y="77"/>
                  </a:lnTo>
                  <a:lnTo>
                    <a:pt x="75" y="81"/>
                  </a:lnTo>
                  <a:lnTo>
                    <a:pt x="76" y="84"/>
                  </a:lnTo>
                  <a:lnTo>
                    <a:pt x="78" y="86"/>
                  </a:lnTo>
                  <a:lnTo>
                    <a:pt x="78" y="89"/>
                  </a:lnTo>
                  <a:lnTo>
                    <a:pt x="78" y="90"/>
                  </a:lnTo>
                  <a:lnTo>
                    <a:pt x="79" y="93"/>
                  </a:lnTo>
                  <a:lnTo>
                    <a:pt x="79" y="97"/>
                  </a:lnTo>
                  <a:lnTo>
                    <a:pt x="78" y="100"/>
                  </a:lnTo>
                  <a:lnTo>
                    <a:pt x="76" y="102"/>
                  </a:lnTo>
                  <a:lnTo>
                    <a:pt x="75" y="105"/>
                  </a:lnTo>
                  <a:lnTo>
                    <a:pt x="75" y="109"/>
                  </a:lnTo>
                  <a:lnTo>
                    <a:pt x="75" y="112"/>
                  </a:lnTo>
                  <a:lnTo>
                    <a:pt x="76" y="115"/>
                  </a:lnTo>
                  <a:lnTo>
                    <a:pt x="79" y="117"/>
                  </a:lnTo>
                  <a:lnTo>
                    <a:pt x="82" y="121"/>
                  </a:lnTo>
                  <a:lnTo>
                    <a:pt x="88" y="124"/>
                  </a:lnTo>
                  <a:lnTo>
                    <a:pt x="94" y="127"/>
                  </a:lnTo>
                  <a:lnTo>
                    <a:pt x="97" y="129"/>
                  </a:lnTo>
                  <a:lnTo>
                    <a:pt x="102" y="133"/>
                  </a:lnTo>
                  <a:lnTo>
                    <a:pt x="105" y="137"/>
                  </a:lnTo>
                  <a:lnTo>
                    <a:pt x="106" y="143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5" y="147"/>
                  </a:lnTo>
                  <a:lnTo>
                    <a:pt x="103" y="147"/>
                  </a:lnTo>
                  <a:lnTo>
                    <a:pt x="103" y="148"/>
                  </a:lnTo>
                  <a:lnTo>
                    <a:pt x="102" y="150"/>
                  </a:lnTo>
                  <a:lnTo>
                    <a:pt x="100" y="151"/>
                  </a:lnTo>
                  <a:lnTo>
                    <a:pt x="99" y="151"/>
                  </a:lnTo>
                  <a:lnTo>
                    <a:pt x="97" y="152"/>
                  </a:lnTo>
                  <a:lnTo>
                    <a:pt x="94" y="154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2" y="152"/>
                  </a:lnTo>
                  <a:lnTo>
                    <a:pt x="81" y="151"/>
                  </a:lnTo>
                  <a:lnTo>
                    <a:pt x="78" y="148"/>
                  </a:lnTo>
                  <a:lnTo>
                    <a:pt x="76" y="146"/>
                  </a:lnTo>
                  <a:lnTo>
                    <a:pt x="75" y="143"/>
                  </a:lnTo>
                  <a:lnTo>
                    <a:pt x="73" y="142"/>
                  </a:lnTo>
                  <a:lnTo>
                    <a:pt x="71" y="139"/>
                  </a:lnTo>
                  <a:lnTo>
                    <a:pt x="68" y="136"/>
                  </a:lnTo>
                  <a:lnTo>
                    <a:pt x="67" y="135"/>
                  </a:lnTo>
                  <a:lnTo>
                    <a:pt x="65" y="132"/>
                  </a:lnTo>
                  <a:lnTo>
                    <a:pt x="64" y="129"/>
                  </a:lnTo>
                  <a:lnTo>
                    <a:pt x="62" y="125"/>
                  </a:lnTo>
                  <a:lnTo>
                    <a:pt x="61" y="123"/>
                  </a:lnTo>
                  <a:lnTo>
                    <a:pt x="58" y="120"/>
                  </a:lnTo>
                  <a:lnTo>
                    <a:pt x="55" y="116"/>
                  </a:lnTo>
                  <a:lnTo>
                    <a:pt x="50" y="116"/>
                  </a:lnTo>
                  <a:lnTo>
                    <a:pt x="47" y="113"/>
                  </a:lnTo>
                  <a:lnTo>
                    <a:pt x="44" y="111"/>
                  </a:lnTo>
                  <a:lnTo>
                    <a:pt x="40" y="109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5" y="102"/>
                  </a:lnTo>
                  <a:lnTo>
                    <a:pt x="32" y="98"/>
                  </a:lnTo>
                  <a:lnTo>
                    <a:pt x="29" y="93"/>
                  </a:lnTo>
                  <a:lnTo>
                    <a:pt x="27" y="90"/>
                  </a:lnTo>
                  <a:lnTo>
                    <a:pt x="26" y="85"/>
                  </a:lnTo>
                  <a:lnTo>
                    <a:pt x="23" y="81"/>
                  </a:lnTo>
                  <a:lnTo>
                    <a:pt x="20" y="78"/>
                  </a:lnTo>
                  <a:lnTo>
                    <a:pt x="14" y="75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1" y="63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9" y="58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11" y="47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5" y="31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4" y="39"/>
                  </a:lnTo>
                  <a:lnTo>
                    <a:pt x="15" y="40"/>
                  </a:lnTo>
                  <a:lnTo>
                    <a:pt x="17" y="43"/>
                  </a:lnTo>
                  <a:lnTo>
                    <a:pt x="20" y="44"/>
                  </a:lnTo>
                  <a:lnTo>
                    <a:pt x="21" y="47"/>
                  </a:lnTo>
                  <a:lnTo>
                    <a:pt x="21" y="50"/>
                  </a:lnTo>
                  <a:lnTo>
                    <a:pt x="21" y="53"/>
                  </a:lnTo>
                  <a:lnTo>
                    <a:pt x="20" y="57"/>
                  </a:lnTo>
                  <a:lnTo>
                    <a:pt x="21" y="58"/>
                  </a:lnTo>
                  <a:lnTo>
                    <a:pt x="23" y="59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32" y="63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40" y="67"/>
                  </a:lnTo>
                  <a:lnTo>
                    <a:pt x="41" y="69"/>
                  </a:lnTo>
                  <a:lnTo>
                    <a:pt x="43" y="70"/>
                  </a:lnTo>
                  <a:lnTo>
                    <a:pt x="44" y="73"/>
                  </a:lnTo>
                  <a:lnTo>
                    <a:pt x="44" y="77"/>
                  </a:lnTo>
                  <a:lnTo>
                    <a:pt x="44" y="80"/>
                  </a:lnTo>
                  <a:lnTo>
                    <a:pt x="44" y="82"/>
                  </a:lnTo>
                  <a:lnTo>
                    <a:pt x="46" y="85"/>
                  </a:lnTo>
                  <a:lnTo>
                    <a:pt x="47" y="89"/>
                  </a:lnTo>
                  <a:lnTo>
                    <a:pt x="50" y="90"/>
                  </a:lnTo>
                  <a:lnTo>
                    <a:pt x="53" y="93"/>
                  </a:lnTo>
                  <a:lnTo>
                    <a:pt x="56" y="94"/>
                  </a:lnTo>
                  <a:lnTo>
                    <a:pt x="58" y="94"/>
                  </a:lnTo>
                  <a:lnTo>
                    <a:pt x="59" y="93"/>
                  </a:lnTo>
                  <a:lnTo>
                    <a:pt x="59" y="92"/>
                  </a:lnTo>
                  <a:lnTo>
                    <a:pt x="59" y="90"/>
                  </a:lnTo>
                  <a:lnTo>
                    <a:pt x="58" y="89"/>
                  </a:lnTo>
                  <a:lnTo>
                    <a:pt x="58" y="88"/>
                  </a:lnTo>
                  <a:lnTo>
                    <a:pt x="58" y="85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8" y="78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9" y="67"/>
                  </a:lnTo>
                  <a:lnTo>
                    <a:pt x="58" y="63"/>
                  </a:lnTo>
                  <a:lnTo>
                    <a:pt x="58" y="58"/>
                  </a:lnTo>
                  <a:lnTo>
                    <a:pt x="58" y="53"/>
                  </a:lnTo>
                  <a:lnTo>
                    <a:pt x="59" y="49"/>
                  </a:lnTo>
                  <a:lnTo>
                    <a:pt x="59" y="43"/>
                  </a:lnTo>
                  <a:lnTo>
                    <a:pt x="59" y="39"/>
                  </a:lnTo>
                  <a:lnTo>
                    <a:pt x="59" y="35"/>
                  </a:lnTo>
                  <a:lnTo>
                    <a:pt x="56" y="30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2" y="24"/>
                  </a:lnTo>
                  <a:lnTo>
                    <a:pt x="62" y="23"/>
                  </a:lnTo>
                  <a:lnTo>
                    <a:pt x="62" y="22"/>
                  </a:lnTo>
                  <a:lnTo>
                    <a:pt x="64" y="19"/>
                  </a:lnTo>
                  <a:lnTo>
                    <a:pt x="62" y="16"/>
                  </a:lnTo>
                  <a:lnTo>
                    <a:pt x="62" y="13"/>
                  </a:lnTo>
                  <a:lnTo>
                    <a:pt x="62" y="12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82" y="1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75" name="Freeform 39"/>
            <p:cNvSpPr>
              <a:spLocks noChangeAspect="1"/>
            </p:cNvSpPr>
            <p:nvPr/>
          </p:nvSpPr>
          <p:spPr bwMode="auto">
            <a:xfrm>
              <a:off x="2912" y="3964"/>
              <a:ext cx="863" cy="692"/>
            </a:xfrm>
            <a:custGeom>
              <a:avLst/>
              <a:gdLst/>
              <a:ahLst/>
              <a:cxnLst>
                <a:cxn ang="0">
                  <a:pos x="92" y="20"/>
                </a:cxn>
                <a:cxn ang="0">
                  <a:pos x="89" y="22"/>
                </a:cxn>
                <a:cxn ang="0">
                  <a:pos x="82" y="24"/>
                </a:cxn>
                <a:cxn ang="0">
                  <a:pos x="73" y="24"/>
                </a:cxn>
                <a:cxn ang="0">
                  <a:pos x="65" y="24"/>
                </a:cxn>
                <a:cxn ang="0">
                  <a:pos x="59" y="30"/>
                </a:cxn>
                <a:cxn ang="0">
                  <a:pos x="59" y="34"/>
                </a:cxn>
                <a:cxn ang="0">
                  <a:pos x="56" y="41"/>
                </a:cxn>
                <a:cxn ang="0">
                  <a:pos x="55" y="45"/>
                </a:cxn>
                <a:cxn ang="0">
                  <a:pos x="52" y="50"/>
                </a:cxn>
                <a:cxn ang="0">
                  <a:pos x="44" y="53"/>
                </a:cxn>
                <a:cxn ang="0">
                  <a:pos x="36" y="54"/>
                </a:cxn>
                <a:cxn ang="0">
                  <a:pos x="29" y="54"/>
                </a:cxn>
                <a:cxn ang="0">
                  <a:pos x="23" y="55"/>
                </a:cxn>
                <a:cxn ang="0">
                  <a:pos x="20" y="58"/>
                </a:cxn>
                <a:cxn ang="0">
                  <a:pos x="20" y="63"/>
                </a:cxn>
                <a:cxn ang="0">
                  <a:pos x="20" y="69"/>
                </a:cxn>
                <a:cxn ang="0">
                  <a:pos x="15" y="72"/>
                </a:cxn>
                <a:cxn ang="0">
                  <a:pos x="11" y="73"/>
                </a:cxn>
                <a:cxn ang="0">
                  <a:pos x="8" y="74"/>
                </a:cxn>
                <a:cxn ang="0">
                  <a:pos x="5" y="76"/>
                </a:cxn>
                <a:cxn ang="0">
                  <a:pos x="0" y="73"/>
                </a:cxn>
                <a:cxn ang="0">
                  <a:pos x="0" y="66"/>
                </a:cxn>
                <a:cxn ang="0">
                  <a:pos x="3" y="57"/>
                </a:cxn>
                <a:cxn ang="0">
                  <a:pos x="8" y="51"/>
                </a:cxn>
                <a:cxn ang="0">
                  <a:pos x="14" y="45"/>
                </a:cxn>
                <a:cxn ang="0">
                  <a:pos x="20" y="43"/>
                </a:cxn>
                <a:cxn ang="0">
                  <a:pos x="24" y="42"/>
                </a:cxn>
                <a:cxn ang="0">
                  <a:pos x="32" y="42"/>
                </a:cxn>
                <a:cxn ang="0">
                  <a:pos x="38" y="41"/>
                </a:cxn>
                <a:cxn ang="0">
                  <a:pos x="42" y="31"/>
                </a:cxn>
                <a:cxn ang="0">
                  <a:pos x="52" y="22"/>
                </a:cxn>
                <a:cxn ang="0">
                  <a:pos x="61" y="16"/>
                </a:cxn>
                <a:cxn ang="0">
                  <a:pos x="73" y="12"/>
                </a:cxn>
                <a:cxn ang="0">
                  <a:pos x="76" y="7"/>
                </a:cxn>
                <a:cxn ang="0">
                  <a:pos x="80" y="4"/>
                </a:cxn>
                <a:cxn ang="0">
                  <a:pos x="85" y="1"/>
                </a:cxn>
                <a:cxn ang="0">
                  <a:pos x="89" y="0"/>
                </a:cxn>
                <a:cxn ang="0">
                  <a:pos x="92" y="5"/>
                </a:cxn>
                <a:cxn ang="0">
                  <a:pos x="94" y="9"/>
                </a:cxn>
                <a:cxn ang="0">
                  <a:pos x="95" y="15"/>
                </a:cxn>
                <a:cxn ang="0">
                  <a:pos x="94" y="19"/>
                </a:cxn>
              </a:cxnLst>
              <a:rect l="0" t="0" r="r" b="b"/>
              <a:pathLst>
                <a:path w="96" h="77">
                  <a:moveTo>
                    <a:pt x="94" y="19"/>
                  </a:moveTo>
                  <a:lnTo>
                    <a:pt x="92" y="20"/>
                  </a:lnTo>
                  <a:lnTo>
                    <a:pt x="91" y="20"/>
                  </a:lnTo>
                  <a:lnTo>
                    <a:pt x="89" y="22"/>
                  </a:lnTo>
                  <a:lnTo>
                    <a:pt x="88" y="24"/>
                  </a:lnTo>
                  <a:lnTo>
                    <a:pt x="82" y="24"/>
                  </a:lnTo>
                  <a:lnTo>
                    <a:pt x="77" y="24"/>
                  </a:lnTo>
                  <a:lnTo>
                    <a:pt x="73" y="24"/>
                  </a:lnTo>
                  <a:lnTo>
                    <a:pt x="70" y="24"/>
                  </a:lnTo>
                  <a:lnTo>
                    <a:pt x="65" y="24"/>
                  </a:lnTo>
                  <a:lnTo>
                    <a:pt x="62" y="26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59" y="34"/>
                  </a:lnTo>
                  <a:lnTo>
                    <a:pt x="58" y="38"/>
                  </a:lnTo>
                  <a:lnTo>
                    <a:pt x="56" y="41"/>
                  </a:lnTo>
                  <a:lnTo>
                    <a:pt x="56" y="43"/>
                  </a:lnTo>
                  <a:lnTo>
                    <a:pt x="55" y="45"/>
                  </a:lnTo>
                  <a:lnTo>
                    <a:pt x="53" y="47"/>
                  </a:lnTo>
                  <a:lnTo>
                    <a:pt x="52" y="50"/>
                  </a:lnTo>
                  <a:lnTo>
                    <a:pt x="47" y="51"/>
                  </a:lnTo>
                  <a:lnTo>
                    <a:pt x="44" y="53"/>
                  </a:lnTo>
                  <a:lnTo>
                    <a:pt x="39" y="54"/>
                  </a:lnTo>
                  <a:lnTo>
                    <a:pt x="36" y="54"/>
                  </a:lnTo>
                  <a:lnTo>
                    <a:pt x="33" y="54"/>
                  </a:lnTo>
                  <a:lnTo>
                    <a:pt x="29" y="54"/>
                  </a:lnTo>
                  <a:lnTo>
                    <a:pt x="24" y="54"/>
                  </a:lnTo>
                  <a:lnTo>
                    <a:pt x="23" y="55"/>
                  </a:lnTo>
                  <a:lnTo>
                    <a:pt x="20" y="57"/>
                  </a:lnTo>
                  <a:lnTo>
                    <a:pt x="20" y="58"/>
                  </a:lnTo>
                  <a:lnTo>
                    <a:pt x="20" y="61"/>
                  </a:lnTo>
                  <a:lnTo>
                    <a:pt x="20" y="63"/>
                  </a:lnTo>
                  <a:lnTo>
                    <a:pt x="20" y="66"/>
                  </a:lnTo>
                  <a:lnTo>
                    <a:pt x="20" y="69"/>
                  </a:lnTo>
                  <a:lnTo>
                    <a:pt x="18" y="70"/>
                  </a:lnTo>
                  <a:lnTo>
                    <a:pt x="15" y="72"/>
                  </a:lnTo>
                  <a:lnTo>
                    <a:pt x="14" y="73"/>
                  </a:lnTo>
                  <a:lnTo>
                    <a:pt x="11" y="73"/>
                  </a:lnTo>
                  <a:lnTo>
                    <a:pt x="9" y="74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5" y="76"/>
                  </a:lnTo>
                  <a:lnTo>
                    <a:pt x="3" y="74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2" y="62"/>
                  </a:lnTo>
                  <a:lnTo>
                    <a:pt x="3" y="57"/>
                  </a:lnTo>
                  <a:lnTo>
                    <a:pt x="5" y="54"/>
                  </a:lnTo>
                  <a:lnTo>
                    <a:pt x="8" y="51"/>
                  </a:lnTo>
                  <a:lnTo>
                    <a:pt x="9" y="47"/>
                  </a:lnTo>
                  <a:lnTo>
                    <a:pt x="14" y="45"/>
                  </a:lnTo>
                  <a:lnTo>
                    <a:pt x="17" y="45"/>
                  </a:lnTo>
                  <a:lnTo>
                    <a:pt x="20" y="43"/>
                  </a:lnTo>
                  <a:lnTo>
                    <a:pt x="23" y="42"/>
                  </a:lnTo>
                  <a:lnTo>
                    <a:pt x="24" y="42"/>
                  </a:lnTo>
                  <a:lnTo>
                    <a:pt x="27" y="42"/>
                  </a:lnTo>
                  <a:lnTo>
                    <a:pt x="32" y="42"/>
                  </a:lnTo>
                  <a:lnTo>
                    <a:pt x="35" y="42"/>
                  </a:lnTo>
                  <a:lnTo>
                    <a:pt x="38" y="41"/>
                  </a:lnTo>
                  <a:lnTo>
                    <a:pt x="39" y="35"/>
                  </a:lnTo>
                  <a:lnTo>
                    <a:pt x="42" y="31"/>
                  </a:lnTo>
                  <a:lnTo>
                    <a:pt x="47" y="26"/>
                  </a:lnTo>
                  <a:lnTo>
                    <a:pt x="52" y="22"/>
                  </a:lnTo>
                  <a:lnTo>
                    <a:pt x="56" y="19"/>
                  </a:lnTo>
                  <a:lnTo>
                    <a:pt x="61" y="16"/>
                  </a:lnTo>
                  <a:lnTo>
                    <a:pt x="67" y="14"/>
                  </a:lnTo>
                  <a:lnTo>
                    <a:pt x="73" y="12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80" y="4"/>
                  </a:lnTo>
                  <a:lnTo>
                    <a:pt x="82" y="3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89" y="0"/>
                  </a:lnTo>
                  <a:lnTo>
                    <a:pt x="91" y="3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4" y="9"/>
                  </a:lnTo>
                  <a:lnTo>
                    <a:pt x="94" y="12"/>
                  </a:lnTo>
                  <a:lnTo>
                    <a:pt x="95" y="15"/>
                  </a:lnTo>
                  <a:lnTo>
                    <a:pt x="94" y="18"/>
                  </a:lnTo>
                  <a:lnTo>
                    <a:pt x="94" y="1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76" name="Freeform 40"/>
            <p:cNvSpPr>
              <a:spLocks noChangeAspect="1"/>
            </p:cNvSpPr>
            <p:nvPr/>
          </p:nvSpPr>
          <p:spPr bwMode="auto">
            <a:xfrm>
              <a:off x="3559" y="4323"/>
              <a:ext cx="171" cy="189"/>
            </a:xfrm>
            <a:custGeom>
              <a:avLst/>
              <a:gdLst/>
              <a:ahLst/>
              <a:cxnLst>
                <a:cxn ang="0">
                  <a:pos x="18" y="9"/>
                </a:cxn>
                <a:cxn ang="0">
                  <a:pos x="18" y="10"/>
                </a:cxn>
                <a:cxn ang="0">
                  <a:pos x="17" y="12"/>
                </a:cxn>
                <a:cxn ang="0">
                  <a:pos x="18" y="12"/>
                </a:cxn>
                <a:cxn ang="0">
                  <a:pos x="18" y="13"/>
                </a:cxn>
                <a:cxn ang="0">
                  <a:pos x="18" y="14"/>
                </a:cxn>
                <a:cxn ang="0">
                  <a:pos x="18" y="16"/>
                </a:cxn>
                <a:cxn ang="0">
                  <a:pos x="17" y="17"/>
                </a:cxn>
                <a:cxn ang="0">
                  <a:pos x="17" y="18"/>
                </a:cxn>
                <a:cxn ang="0">
                  <a:pos x="15" y="18"/>
                </a:cxn>
                <a:cxn ang="0">
                  <a:pos x="14" y="18"/>
                </a:cxn>
                <a:cxn ang="0">
                  <a:pos x="12" y="18"/>
                </a:cxn>
                <a:cxn ang="0">
                  <a:pos x="11" y="20"/>
                </a:cxn>
                <a:cxn ang="0">
                  <a:pos x="9" y="20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5" y="18"/>
                </a:cxn>
                <a:cxn ang="0">
                  <a:pos x="5" y="17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2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8" y="8"/>
                </a:cxn>
                <a:cxn ang="0">
                  <a:pos x="18" y="9"/>
                </a:cxn>
              </a:cxnLst>
              <a:rect l="0" t="0" r="r" b="b"/>
              <a:pathLst>
                <a:path w="19" h="21">
                  <a:moveTo>
                    <a:pt x="18" y="9"/>
                  </a:moveTo>
                  <a:lnTo>
                    <a:pt x="18" y="10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77" name="Freeform 41"/>
            <p:cNvSpPr>
              <a:spLocks noChangeAspect="1"/>
            </p:cNvSpPr>
            <p:nvPr/>
          </p:nvSpPr>
          <p:spPr bwMode="auto">
            <a:xfrm>
              <a:off x="3811" y="3883"/>
              <a:ext cx="1321" cy="970"/>
            </a:xfrm>
            <a:custGeom>
              <a:avLst/>
              <a:gdLst/>
              <a:ahLst/>
              <a:cxnLst>
                <a:cxn ang="0">
                  <a:pos x="137" y="107"/>
                </a:cxn>
                <a:cxn ang="0">
                  <a:pos x="131" y="104"/>
                </a:cxn>
                <a:cxn ang="0">
                  <a:pos x="125" y="101"/>
                </a:cxn>
                <a:cxn ang="0">
                  <a:pos x="119" y="99"/>
                </a:cxn>
                <a:cxn ang="0">
                  <a:pos x="113" y="93"/>
                </a:cxn>
                <a:cxn ang="0">
                  <a:pos x="112" y="85"/>
                </a:cxn>
                <a:cxn ang="0">
                  <a:pos x="112" y="77"/>
                </a:cxn>
                <a:cxn ang="0">
                  <a:pos x="112" y="67"/>
                </a:cxn>
                <a:cxn ang="0">
                  <a:pos x="106" y="62"/>
                </a:cxn>
                <a:cxn ang="0">
                  <a:pos x="89" y="57"/>
                </a:cxn>
                <a:cxn ang="0">
                  <a:pos x="74" y="51"/>
                </a:cxn>
                <a:cxn ang="0">
                  <a:pos x="60" y="45"/>
                </a:cxn>
                <a:cxn ang="0">
                  <a:pos x="50" y="35"/>
                </a:cxn>
                <a:cxn ang="0">
                  <a:pos x="45" y="27"/>
                </a:cxn>
                <a:cxn ang="0">
                  <a:pos x="41" y="19"/>
                </a:cxn>
                <a:cxn ang="0">
                  <a:pos x="35" y="13"/>
                </a:cxn>
                <a:cxn ang="0">
                  <a:pos x="24" y="11"/>
                </a:cxn>
                <a:cxn ang="0">
                  <a:pos x="18" y="12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0" y="9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12" y="1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3" y="1"/>
                </a:cxn>
                <a:cxn ang="0">
                  <a:pos x="35" y="3"/>
                </a:cxn>
                <a:cxn ang="0">
                  <a:pos x="36" y="4"/>
                </a:cxn>
                <a:cxn ang="0">
                  <a:pos x="45" y="11"/>
                </a:cxn>
                <a:cxn ang="0">
                  <a:pos x="51" y="22"/>
                </a:cxn>
                <a:cxn ang="0">
                  <a:pos x="59" y="30"/>
                </a:cxn>
                <a:cxn ang="0">
                  <a:pos x="69" y="38"/>
                </a:cxn>
                <a:cxn ang="0">
                  <a:pos x="83" y="43"/>
                </a:cxn>
                <a:cxn ang="0">
                  <a:pos x="97" y="45"/>
                </a:cxn>
                <a:cxn ang="0">
                  <a:pos x="110" y="49"/>
                </a:cxn>
                <a:cxn ang="0">
                  <a:pos x="122" y="57"/>
                </a:cxn>
                <a:cxn ang="0">
                  <a:pos x="124" y="62"/>
                </a:cxn>
                <a:cxn ang="0">
                  <a:pos x="125" y="67"/>
                </a:cxn>
                <a:cxn ang="0">
                  <a:pos x="125" y="74"/>
                </a:cxn>
                <a:cxn ang="0">
                  <a:pos x="125" y="80"/>
                </a:cxn>
                <a:cxn ang="0">
                  <a:pos x="125" y="82"/>
                </a:cxn>
                <a:cxn ang="0">
                  <a:pos x="124" y="84"/>
                </a:cxn>
                <a:cxn ang="0">
                  <a:pos x="124" y="86"/>
                </a:cxn>
                <a:cxn ang="0">
                  <a:pos x="125" y="89"/>
                </a:cxn>
                <a:cxn ang="0">
                  <a:pos x="131" y="90"/>
                </a:cxn>
                <a:cxn ang="0">
                  <a:pos x="137" y="90"/>
                </a:cxn>
                <a:cxn ang="0">
                  <a:pos x="142" y="92"/>
                </a:cxn>
                <a:cxn ang="0">
                  <a:pos x="145" y="96"/>
                </a:cxn>
                <a:cxn ang="0">
                  <a:pos x="146" y="99"/>
                </a:cxn>
                <a:cxn ang="0">
                  <a:pos x="146" y="103"/>
                </a:cxn>
                <a:cxn ang="0">
                  <a:pos x="143" y="105"/>
                </a:cxn>
              </a:cxnLst>
              <a:rect l="0" t="0" r="r" b="b"/>
              <a:pathLst>
                <a:path w="147" h="108">
                  <a:moveTo>
                    <a:pt x="140" y="107"/>
                  </a:moveTo>
                  <a:lnTo>
                    <a:pt x="137" y="107"/>
                  </a:lnTo>
                  <a:lnTo>
                    <a:pt x="134" y="105"/>
                  </a:lnTo>
                  <a:lnTo>
                    <a:pt x="131" y="104"/>
                  </a:lnTo>
                  <a:lnTo>
                    <a:pt x="128" y="104"/>
                  </a:lnTo>
                  <a:lnTo>
                    <a:pt x="125" y="101"/>
                  </a:lnTo>
                  <a:lnTo>
                    <a:pt x="122" y="100"/>
                  </a:lnTo>
                  <a:lnTo>
                    <a:pt x="119" y="99"/>
                  </a:lnTo>
                  <a:lnTo>
                    <a:pt x="116" y="97"/>
                  </a:lnTo>
                  <a:lnTo>
                    <a:pt x="113" y="93"/>
                  </a:lnTo>
                  <a:lnTo>
                    <a:pt x="112" y="89"/>
                  </a:lnTo>
                  <a:lnTo>
                    <a:pt x="112" y="85"/>
                  </a:lnTo>
                  <a:lnTo>
                    <a:pt x="112" y="80"/>
                  </a:lnTo>
                  <a:lnTo>
                    <a:pt x="112" y="77"/>
                  </a:lnTo>
                  <a:lnTo>
                    <a:pt x="112" y="72"/>
                  </a:lnTo>
                  <a:lnTo>
                    <a:pt x="112" y="67"/>
                  </a:lnTo>
                  <a:lnTo>
                    <a:pt x="112" y="63"/>
                  </a:lnTo>
                  <a:lnTo>
                    <a:pt x="106" y="62"/>
                  </a:lnTo>
                  <a:lnTo>
                    <a:pt x="97" y="59"/>
                  </a:lnTo>
                  <a:lnTo>
                    <a:pt x="89" y="57"/>
                  </a:lnTo>
                  <a:lnTo>
                    <a:pt x="82" y="54"/>
                  </a:lnTo>
                  <a:lnTo>
                    <a:pt x="74" y="51"/>
                  </a:lnTo>
                  <a:lnTo>
                    <a:pt x="66" y="47"/>
                  </a:lnTo>
                  <a:lnTo>
                    <a:pt x="60" y="45"/>
                  </a:lnTo>
                  <a:lnTo>
                    <a:pt x="54" y="39"/>
                  </a:lnTo>
                  <a:lnTo>
                    <a:pt x="50" y="35"/>
                  </a:lnTo>
                  <a:lnTo>
                    <a:pt x="47" y="31"/>
                  </a:lnTo>
                  <a:lnTo>
                    <a:pt x="45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36" y="16"/>
                  </a:lnTo>
                  <a:lnTo>
                    <a:pt x="35" y="13"/>
                  </a:lnTo>
                  <a:lnTo>
                    <a:pt x="29" y="12"/>
                  </a:lnTo>
                  <a:lnTo>
                    <a:pt x="24" y="11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41" y="8"/>
                  </a:lnTo>
                  <a:lnTo>
                    <a:pt x="45" y="11"/>
                  </a:lnTo>
                  <a:lnTo>
                    <a:pt x="48" y="16"/>
                  </a:lnTo>
                  <a:lnTo>
                    <a:pt x="51" y="22"/>
                  </a:lnTo>
                  <a:lnTo>
                    <a:pt x="54" y="27"/>
                  </a:lnTo>
                  <a:lnTo>
                    <a:pt x="59" y="30"/>
                  </a:lnTo>
                  <a:lnTo>
                    <a:pt x="62" y="34"/>
                  </a:lnTo>
                  <a:lnTo>
                    <a:pt x="69" y="38"/>
                  </a:lnTo>
                  <a:lnTo>
                    <a:pt x="76" y="40"/>
                  </a:lnTo>
                  <a:lnTo>
                    <a:pt x="83" y="43"/>
                  </a:lnTo>
                  <a:lnTo>
                    <a:pt x="89" y="45"/>
                  </a:lnTo>
                  <a:lnTo>
                    <a:pt x="97" y="45"/>
                  </a:lnTo>
                  <a:lnTo>
                    <a:pt x="104" y="47"/>
                  </a:lnTo>
                  <a:lnTo>
                    <a:pt x="110" y="49"/>
                  </a:lnTo>
                  <a:lnTo>
                    <a:pt x="116" y="53"/>
                  </a:lnTo>
                  <a:lnTo>
                    <a:pt x="122" y="57"/>
                  </a:lnTo>
                  <a:lnTo>
                    <a:pt x="122" y="59"/>
                  </a:lnTo>
                  <a:lnTo>
                    <a:pt x="124" y="62"/>
                  </a:lnTo>
                  <a:lnTo>
                    <a:pt x="124" y="65"/>
                  </a:lnTo>
                  <a:lnTo>
                    <a:pt x="125" y="67"/>
                  </a:lnTo>
                  <a:lnTo>
                    <a:pt x="125" y="72"/>
                  </a:lnTo>
                  <a:lnTo>
                    <a:pt x="125" y="74"/>
                  </a:lnTo>
                  <a:lnTo>
                    <a:pt x="125" y="77"/>
                  </a:lnTo>
                  <a:lnTo>
                    <a:pt x="125" y="80"/>
                  </a:lnTo>
                  <a:lnTo>
                    <a:pt x="125" y="81"/>
                  </a:lnTo>
                  <a:lnTo>
                    <a:pt x="125" y="82"/>
                  </a:lnTo>
                  <a:lnTo>
                    <a:pt x="124" y="82"/>
                  </a:lnTo>
                  <a:lnTo>
                    <a:pt x="124" y="84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5" y="88"/>
                  </a:lnTo>
                  <a:lnTo>
                    <a:pt x="125" y="89"/>
                  </a:lnTo>
                  <a:lnTo>
                    <a:pt x="128" y="90"/>
                  </a:lnTo>
                  <a:lnTo>
                    <a:pt x="131" y="90"/>
                  </a:lnTo>
                  <a:lnTo>
                    <a:pt x="134" y="90"/>
                  </a:lnTo>
                  <a:lnTo>
                    <a:pt x="137" y="90"/>
                  </a:lnTo>
                  <a:lnTo>
                    <a:pt x="140" y="90"/>
                  </a:lnTo>
                  <a:lnTo>
                    <a:pt x="142" y="92"/>
                  </a:lnTo>
                  <a:lnTo>
                    <a:pt x="143" y="94"/>
                  </a:lnTo>
                  <a:lnTo>
                    <a:pt x="145" y="96"/>
                  </a:lnTo>
                  <a:lnTo>
                    <a:pt x="145" y="97"/>
                  </a:lnTo>
                  <a:lnTo>
                    <a:pt x="146" y="99"/>
                  </a:lnTo>
                  <a:lnTo>
                    <a:pt x="146" y="101"/>
                  </a:lnTo>
                  <a:lnTo>
                    <a:pt x="146" y="103"/>
                  </a:lnTo>
                  <a:lnTo>
                    <a:pt x="145" y="105"/>
                  </a:lnTo>
                  <a:lnTo>
                    <a:pt x="143" y="105"/>
                  </a:lnTo>
                  <a:lnTo>
                    <a:pt x="140" y="107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78" name="Freeform 42"/>
            <p:cNvSpPr>
              <a:spLocks noChangeAspect="1"/>
            </p:cNvSpPr>
            <p:nvPr/>
          </p:nvSpPr>
          <p:spPr bwMode="auto">
            <a:xfrm>
              <a:off x="4826" y="2823"/>
              <a:ext cx="872" cy="1294"/>
            </a:xfrm>
            <a:custGeom>
              <a:avLst/>
              <a:gdLst/>
              <a:ahLst/>
              <a:cxnLst>
                <a:cxn ang="0">
                  <a:pos x="77" y="77"/>
                </a:cxn>
                <a:cxn ang="0">
                  <a:pos x="65" y="95"/>
                </a:cxn>
                <a:cxn ang="0">
                  <a:pos x="54" y="114"/>
                </a:cxn>
                <a:cxn ang="0">
                  <a:pos x="44" y="124"/>
                </a:cxn>
                <a:cxn ang="0">
                  <a:pos x="36" y="132"/>
                </a:cxn>
                <a:cxn ang="0">
                  <a:pos x="29" y="141"/>
                </a:cxn>
                <a:cxn ang="0">
                  <a:pos x="23" y="141"/>
                </a:cxn>
                <a:cxn ang="0">
                  <a:pos x="14" y="143"/>
                </a:cxn>
                <a:cxn ang="0">
                  <a:pos x="8" y="141"/>
                </a:cxn>
                <a:cxn ang="0">
                  <a:pos x="6" y="136"/>
                </a:cxn>
                <a:cxn ang="0">
                  <a:pos x="3" y="132"/>
                </a:cxn>
                <a:cxn ang="0">
                  <a:pos x="2" y="129"/>
                </a:cxn>
                <a:cxn ang="0">
                  <a:pos x="0" y="124"/>
                </a:cxn>
                <a:cxn ang="0">
                  <a:pos x="3" y="121"/>
                </a:cxn>
                <a:cxn ang="0">
                  <a:pos x="5" y="115"/>
                </a:cxn>
                <a:cxn ang="0">
                  <a:pos x="8" y="110"/>
                </a:cxn>
                <a:cxn ang="0">
                  <a:pos x="15" y="99"/>
                </a:cxn>
                <a:cxn ang="0">
                  <a:pos x="20" y="84"/>
                </a:cxn>
                <a:cxn ang="0">
                  <a:pos x="20" y="71"/>
                </a:cxn>
                <a:cxn ang="0">
                  <a:pos x="23" y="54"/>
                </a:cxn>
                <a:cxn ang="0">
                  <a:pos x="20" y="37"/>
                </a:cxn>
                <a:cxn ang="0">
                  <a:pos x="9" y="26"/>
                </a:cxn>
                <a:cxn ang="0">
                  <a:pos x="11" y="14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3"/>
                </a:cxn>
                <a:cxn ang="0">
                  <a:pos x="29" y="1"/>
                </a:cxn>
                <a:cxn ang="0">
                  <a:pos x="29" y="3"/>
                </a:cxn>
                <a:cxn ang="0">
                  <a:pos x="30" y="4"/>
                </a:cxn>
                <a:cxn ang="0">
                  <a:pos x="30" y="10"/>
                </a:cxn>
                <a:cxn ang="0">
                  <a:pos x="27" y="14"/>
                </a:cxn>
                <a:cxn ang="0">
                  <a:pos x="24" y="20"/>
                </a:cxn>
                <a:cxn ang="0">
                  <a:pos x="27" y="35"/>
                </a:cxn>
                <a:cxn ang="0">
                  <a:pos x="33" y="50"/>
                </a:cxn>
                <a:cxn ang="0">
                  <a:pos x="32" y="64"/>
                </a:cxn>
                <a:cxn ang="0">
                  <a:pos x="32" y="68"/>
                </a:cxn>
                <a:cxn ang="0">
                  <a:pos x="30" y="72"/>
                </a:cxn>
                <a:cxn ang="0">
                  <a:pos x="30" y="82"/>
                </a:cxn>
                <a:cxn ang="0">
                  <a:pos x="32" y="95"/>
                </a:cxn>
                <a:cxn ang="0">
                  <a:pos x="27" y="110"/>
                </a:cxn>
                <a:cxn ang="0">
                  <a:pos x="24" y="115"/>
                </a:cxn>
                <a:cxn ang="0">
                  <a:pos x="27" y="117"/>
                </a:cxn>
                <a:cxn ang="0">
                  <a:pos x="41" y="106"/>
                </a:cxn>
                <a:cxn ang="0">
                  <a:pos x="50" y="91"/>
                </a:cxn>
                <a:cxn ang="0">
                  <a:pos x="57" y="77"/>
                </a:cxn>
                <a:cxn ang="0">
                  <a:pos x="71" y="62"/>
                </a:cxn>
                <a:cxn ang="0">
                  <a:pos x="77" y="48"/>
                </a:cxn>
                <a:cxn ang="0">
                  <a:pos x="80" y="35"/>
                </a:cxn>
                <a:cxn ang="0">
                  <a:pos x="83" y="29"/>
                </a:cxn>
                <a:cxn ang="0">
                  <a:pos x="89" y="22"/>
                </a:cxn>
                <a:cxn ang="0">
                  <a:pos x="93" y="26"/>
                </a:cxn>
                <a:cxn ang="0">
                  <a:pos x="95" y="26"/>
                </a:cxn>
                <a:cxn ang="0">
                  <a:pos x="95" y="30"/>
                </a:cxn>
                <a:cxn ang="0">
                  <a:pos x="96" y="33"/>
                </a:cxn>
                <a:cxn ang="0">
                  <a:pos x="92" y="41"/>
                </a:cxn>
                <a:cxn ang="0">
                  <a:pos x="87" y="53"/>
                </a:cxn>
                <a:cxn ang="0">
                  <a:pos x="84" y="65"/>
                </a:cxn>
              </a:cxnLst>
              <a:rect l="0" t="0" r="r" b="b"/>
              <a:pathLst>
                <a:path w="97" h="144">
                  <a:moveTo>
                    <a:pt x="84" y="65"/>
                  </a:moveTo>
                  <a:lnTo>
                    <a:pt x="81" y="71"/>
                  </a:lnTo>
                  <a:lnTo>
                    <a:pt x="77" y="77"/>
                  </a:lnTo>
                  <a:lnTo>
                    <a:pt x="72" y="83"/>
                  </a:lnTo>
                  <a:lnTo>
                    <a:pt x="69" y="88"/>
                  </a:lnTo>
                  <a:lnTo>
                    <a:pt x="65" y="95"/>
                  </a:lnTo>
                  <a:lnTo>
                    <a:pt x="60" y="102"/>
                  </a:lnTo>
                  <a:lnTo>
                    <a:pt x="56" y="107"/>
                  </a:lnTo>
                  <a:lnTo>
                    <a:pt x="54" y="114"/>
                  </a:lnTo>
                  <a:lnTo>
                    <a:pt x="51" y="118"/>
                  </a:lnTo>
                  <a:lnTo>
                    <a:pt x="48" y="121"/>
                  </a:lnTo>
                  <a:lnTo>
                    <a:pt x="44" y="124"/>
                  </a:lnTo>
                  <a:lnTo>
                    <a:pt x="41" y="126"/>
                  </a:lnTo>
                  <a:lnTo>
                    <a:pt x="39" y="130"/>
                  </a:lnTo>
                  <a:lnTo>
                    <a:pt x="36" y="132"/>
                  </a:lnTo>
                  <a:lnTo>
                    <a:pt x="33" y="136"/>
                  </a:lnTo>
                  <a:lnTo>
                    <a:pt x="32" y="140"/>
                  </a:lnTo>
                  <a:lnTo>
                    <a:pt x="29" y="141"/>
                  </a:lnTo>
                  <a:lnTo>
                    <a:pt x="26" y="141"/>
                  </a:lnTo>
                  <a:lnTo>
                    <a:pt x="24" y="141"/>
                  </a:lnTo>
                  <a:lnTo>
                    <a:pt x="23" y="141"/>
                  </a:lnTo>
                  <a:lnTo>
                    <a:pt x="20" y="141"/>
                  </a:lnTo>
                  <a:lnTo>
                    <a:pt x="17" y="141"/>
                  </a:lnTo>
                  <a:lnTo>
                    <a:pt x="14" y="143"/>
                  </a:lnTo>
                  <a:lnTo>
                    <a:pt x="11" y="143"/>
                  </a:lnTo>
                  <a:lnTo>
                    <a:pt x="9" y="141"/>
                  </a:lnTo>
                  <a:lnTo>
                    <a:pt x="8" y="141"/>
                  </a:lnTo>
                  <a:lnTo>
                    <a:pt x="8" y="140"/>
                  </a:lnTo>
                  <a:lnTo>
                    <a:pt x="8" y="137"/>
                  </a:lnTo>
                  <a:lnTo>
                    <a:pt x="6" y="136"/>
                  </a:lnTo>
                  <a:lnTo>
                    <a:pt x="6" y="134"/>
                  </a:lnTo>
                  <a:lnTo>
                    <a:pt x="5" y="133"/>
                  </a:lnTo>
                  <a:lnTo>
                    <a:pt x="3" y="132"/>
                  </a:lnTo>
                  <a:lnTo>
                    <a:pt x="2" y="132"/>
                  </a:lnTo>
                  <a:lnTo>
                    <a:pt x="2" y="130"/>
                  </a:lnTo>
                  <a:lnTo>
                    <a:pt x="2" y="129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3" y="121"/>
                  </a:lnTo>
                  <a:lnTo>
                    <a:pt x="5" y="120"/>
                  </a:lnTo>
                  <a:lnTo>
                    <a:pt x="5" y="117"/>
                  </a:lnTo>
                  <a:lnTo>
                    <a:pt x="5" y="115"/>
                  </a:lnTo>
                  <a:lnTo>
                    <a:pt x="6" y="114"/>
                  </a:lnTo>
                  <a:lnTo>
                    <a:pt x="6" y="111"/>
                  </a:lnTo>
                  <a:lnTo>
                    <a:pt x="8" y="110"/>
                  </a:lnTo>
                  <a:lnTo>
                    <a:pt x="11" y="107"/>
                  </a:lnTo>
                  <a:lnTo>
                    <a:pt x="14" y="105"/>
                  </a:lnTo>
                  <a:lnTo>
                    <a:pt x="15" y="99"/>
                  </a:lnTo>
                  <a:lnTo>
                    <a:pt x="18" y="95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20" y="80"/>
                  </a:lnTo>
                  <a:lnTo>
                    <a:pt x="20" y="76"/>
                  </a:lnTo>
                  <a:lnTo>
                    <a:pt x="20" y="71"/>
                  </a:lnTo>
                  <a:lnTo>
                    <a:pt x="21" y="64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4" y="48"/>
                  </a:lnTo>
                  <a:lnTo>
                    <a:pt x="23" y="42"/>
                  </a:lnTo>
                  <a:lnTo>
                    <a:pt x="20" y="37"/>
                  </a:lnTo>
                  <a:lnTo>
                    <a:pt x="14" y="34"/>
                  </a:lnTo>
                  <a:lnTo>
                    <a:pt x="11" y="30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9" y="18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1" y="29"/>
                  </a:lnTo>
                  <a:lnTo>
                    <a:pt x="24" y="33"/>
                  </a:lnTo>
                  <a:lnTo>
                    <a:pt x="27" y="35"/>
                  </a:lnTo>
                  <a:lnTo>
                    <a:pt x="30" y="39"/>
                  </a:lnTo>
                  <a:lnTo>
                    <a:pt x="32" y="45"/>
                  </a:lnTo>
                  <a:lnTo>
                    <a:pt x="33" y="50"/>
                  </a:lnTo>
                  <a:lnTo>
                    <a:pt x="33" y="56"/>
                  </a:lnTo>
                  <a:lnTo>
                    <a:pt x="33" y="60"/>
                  </a:lnTo>
                  <a:lnTo>
                    <a:pt x="32" y="64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30" y="76"/>
                  </a:lnTo>
                  <a:lnTo>
                    <a:pt x="30" y="82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32" y="95"/>
                  </a:lnTo>
                  <a:lnTo>
                    <a:pt x="30" y="101"/>
                  </a:lnTo>
                  <a:lnTo>
                    <a:pt x="30" y="106"/>
                  </a:lnTo>
                  <a:lnTo>
                    <a:pt x="27" y="110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6" y="115"/>
                  </a:lnTo>
                  <a:lnTo>
                    <a:pt x="26" y="117"/>
                  </a:lnTo>
                  <a:lnTo>
                    <a:pt x="27" y="117"/>
                  </a:lnTo>
                  <a:lnTo>
                    <a:pt x="32" y="113"/>
                  </a:lnTo>
                  <a:lnTo>
                    <a:pt x="36" y="110"/>
                  </a:lnTo>
                  <a:lnTo>
                    <a:pt x="41" y="106"/>
                  </a:lnTo>
                  <a:lnTo>
                    <a:pt x="44" y="102"/>
                  </a:lnTo>
                  <a:lnTo>
                    <a:pt x="47" y="96"/>
                  </a:lnTo>
                  <a:lnTo>
                    <a:pt x="50" y="91"/>
                  </a:lnTo>
                  <a:lnTo>
                    <a:pt x="53" y="87"/>
                  </a:lnTo>
                  <a:lnTo>
                    <a:pt x="56" y="82"/>
                  </a:lnTo>
                  <a:lnTo>
                    <a:pt x="57" y="77"/>
                  </a:lnTo>
                  <a:lnTo>
                    <a:pt x="62" y="72"/>
                  </a:lnTo>
                  <a:lnTo>
                    <a:pt x="66" y="68"/>
                  </a:lnTo>
                  <a:lnTo>
                    <a:pt x="71" y="62"/>
                  </a:lnTo>
                  <a:lnTo>
                    <a:pt x="72" y="58"/>
                  </a:lnTo>
                  <a:lnTo>
                    <a:pt x="75" y="53"/>
                  </a:lnTo>
                  <a:lnTo>
                    <a:pt x="77" y="48"/>
                  </a:lnTo>
                  <a:lnTo>
                    <a:pt x="77" y="41"/>
                  </a:lnTo>
                  <a:lnTo>
                    <a:pt x="78" y="38"/>
                  </a:lnTo>
                  <a:lnTo>
                    <a:pt x="80" y="35"/>
                  </a:lnTo>
                  <a:lnTo>
                    <a:pt x="80" y="34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9" y="22"/>
                  </a:lnTo>
                  <a:lnTo>
                    <a:pt x="90" y="23"/>
                  </a:lnTo>
                  <a:lnTo>
                    <a:pt x="92" y="24"/>
                  </a:lnTo>
                  <a:lnTo>
                    <a:pt x="93" y="26"/>
                  </a:lnTo>
                  <a:lnTo>
                    <a:pt x="93" y="27"/>
                  </a:lnTo>
                  <a:lnTo>
                    <a:pt x="95" y="27"/>
                  </a:lnTo>
                  <a:lnTo>
                    <a:pt x="95" y="26"/>
                  </a:lnTo>
                  <a:lnTo>
                    <a:pt x="95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6" y="34"/>
                  </a:lnTo>
                  <a:lnTo>
                    <a:pt x="95" y="37"/>
                  </a:lnTo>
                  <a:lnTo>
                    <a:pt x="92" y="41"/>
                  </a:lnTo>
                  <a:lnTo>
                    <a:pt x="90" y="45"/>
                  </a:lnTo>
                  <a:lnTo>
                    <a:pt x="89" y="49"/>
                  </a:lnTo>
                  <a:lnTo>
                    <a:pt x="87" y="53"/>
                  </a:lnTo>
                  <a:lnTo>
                    <a:pt x="86" y="57"/>
                  </a:lnTo>
                  <a:lnTo>
                    <a:pt x="86" y="60"/>
                  </a:lnTo>
                  <a:lnTo>
                    <a:pt x="84" y="65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2379" name="Freeform 43"/>
            <p:cNvSpPr>
              <a:spLocks noChangeAspect="1"/>
            </p:cNvSpPr>
            <p:nvPr/>
          </p:nvSpPr>
          <p:spPr bwMode="auto">
            <a:xfrm>
              <a:off x="4395" y="4467"/>
              <a:ext cx="153" cy="153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6" y="12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16" y="7"/>
                </a:cxn>
                <a:cxn ang="0">
                  <a:pos x="16" y="9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4" y="16"/>
                </a:cxn>
              </a:cxnLst>
              <a:rect l="0" t="0" r="r" b="b"/>
              <a:pathLst>
                <a:path w="17" h="17">
                  <a:moveTo>
                    <a:pt x="14" y="16"/>
                  </a:moveTo>
                  <a:lnTo>
                    <a:pt x="11" y="14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4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6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211138" y="1766888"/>
            <a:ext cx="26003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2000" b="1" dirty="0">
                <a:solidFill>
                  <a:srgbClr val="000066"/>
                </a:solidFill>
                <a:latin typeface="BISans" pitchFamily="2" charset="0"/>
              </a:rPr>
              <a:t>Dans un contexte</a:t>
            </a:r>
          </a:p>
          <a:p>
            <a:pPr>
              <a:buFont typeface="Wingdings" pitchFamily="2" charset="2"/>
              <a:buNone/>
            </a:pPr>
            <a:r>
              <a:rPr lang="fr-FR" sz="2000" b="1" dirty="0">
                <a:solidFill>
                  <a:srgbClr val="000066"/>
                </a:solidFill>
                <a:latin typeface="BISans" pitchFamily="2" charset="0"/>
              </a:rPr>
              <a:t>de « chasse aux talents » et de vive concurrence :</a:t>
            </a:r>
          </a:p>
          <a:p>
            <a:pPr>
              <a:buFont typeface="Wingdings" pitchFamily="2" charset="2"/>
              <a:buNone/>
            </a:pPr>
            <a:endParaRPr lang="fr-FR" sz="2000" b="1" dirty="0">
              <a:solidFill>
                <a:srgbClr val="E26C57"/>
              </a:solidFill>
              <a:latin typeface="BISans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fr-FR" sz="2000" b="1" dirty="0">
                <a:solidFill>
                  <a:srgbClr val="002060"/>
                </a:solidFill>
                <a:latin typeface="BISans" pitchFamily="2" charset="0"/>
              </a:rPr>
              <a:t>- Développer les compétences de nos collaborateurs</a:t>
            </a:r>
          </a:p>
          <a:p>
            <a:pPr>
              <a:buFont typeface="Wingdings" pitchFamily="2" charset="2"/>
              <a:buNone/>
            </a:pPr>
            <a:endParaRPr lang="fr-FR" sz="2000" b="1" dirty="0">
              <a:solidFill>
                <a:srgbClr val="002060"/>
              </a:solidFill>
              <a:latin typeface="BISans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fr-FR" sz="2000" b="1" dirty="0">
                <a:solidFill>
                  <a:srgbClr val="002060"/>
                </a:solidFill>
                <a:latin typeface="BISans" pitchFamily="2" charset="0"/>
              </a:rPr>
              <a:t>- Garantir leur « employabilité »</a:t>
            </a:r>
          </a:p>
        </p:txBody>
      </p:sp>
      <p:sp>
        <p:nvSpPr>
          <p:cNvPr id="142381" name="Rectangle 45"/>
          <p:cNvSpPr>
            <a:spLocks noChangeArrowheads="1"/>
          </p:cNvSpPr>
          <p:nvPr/>
        </p:nvSpPr>
        <p:spPr bwMode="auto">
          <a:xfrm>
            <a:off x="3130656" y="1490956"/>
            <a:ext cx="1303125" cy="5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>
            <a:spAutoFit/>
          </a:bodyPr>
          <a:lstStyle/>
          <a:p>
            <a:pPr algn="ctr">
              <a:lnSpc>
                <a:spcPct val="98000"/>
              </a:lnSpc>
            </a:pPr>
            <a:r>
              <a:rPr lang="fr-FR" sz="1400" b="1" dirty="0">
                <a:solidFill>
                  <a:sysClr val="windowText" lastClr="000000"/>
                </a:solidFill>
                <a:latin typeface="BISans" pitchFamily="2" charset="0"/>
              </a:rPr>
              <a:t>Veille </a:t>
            </a:r>
          </a:p>
          <a:p>
            <a:pPr algn="ctr">
              <a:lnSpc>
                <a:spcPct val="98000"/>
              </a:lnSpc>
            </a:pPr>
            <a:r>
              <a:rPr lang="fr-FR" sz="1400" b="1" dirty="0">
                <a:solidFill>
                  <a:sysClr val="windowText" lastClr="000000"/>
                </a:solidFill>
                <a:latin typeface="BISans" pitchFamily="2" charset="0"/>
              </a:rPr>
              <a:t>technologique</a:t>
            </a:r>
          </a:p>
        </p:txBody>
      </p:sp>
      <p:sp>
        <p:nvSpPr>
          <p:cNvPr id="142382" name="Rectangle 46"/>
          <p:cNvSpPr>
            <a:spLocks noChangeArrowheads="1"/>
          </p:cNvSpPr>
          <p:nvPr/>
        </p:nvSpPr>
        <p:spPr bwMode="auto">
          <a:xfrm>
            <a:off x="4492625" y="1452856"/>
            <a:ext cx="2065338" cy="5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4" tIns="45708" rIns="91414" bIns="45708" anchor="ctr">
            <a:spAutoFit/>
          </a:bodyPr>
          <a:lstStyle/>
          <a:p>
            <a:pPr algn="ctr">
              <a:lnSpc>
                <a:spcPct val="98000"/>
              </a:lnSpc>
            </a:pPr>
            <a:r>
              <a:rPr lang="fr-FR" sz="1400" b="1" dirty="0">
                <a:solidFill>
                  <a:schemeClr val="tx2"/>
                </a:solidFill>
                <a:latin typeface="BISans" pitchFamily="2" charset="0"/>
              </a:rPr>
              <a:t>Partenariat Grandes Ecoles/ Universités</a:t>
            </a:r>
          </a:p>
        </p:txBody>
      </p:sp>
      <p:sp>
        <p:nvSpPr>
          <p:cNvPr id="142383" name="Rectangle 47"/>
          <p:cNvSpPr>
            <a:spLocks noChangeArrowheads="1"/>
          </p:cNvSpPr>
          <p:nvPr/>
        </p:nvSpPr>
        <p:spPr bwMode="auto">
          <a:xfrm>
            <a:off x="6768572" y="1579861"/>
            <a:ext cx="1105955" cy="30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>
            <a:spAutoFit/>
          </a:bodyPr>
          <a:lstStyle/>
          <a:p>
            <a:pPr algn="ctr">
              <a:lnSpc>
                <a:spcPct val="98000"/>
              </a:lnSpc>
            </a:pPr>
            <a:r>
              <a:rPr lang="fr-FR" sz="1400" b="1" dirty="0">
                <a:solidFill>
                  <a:sysClr val="windowText" lastClr="000000"/>
                </a:solidFill>
                <a:latin typeface="BISans" pitchFamily="2" charset="0"/>
              </a:rPr>
              <a:t>Comités RH</a:t>
            </a:r>
          </a:p>
        </p:txBody>
      </p:sp>
      <p:sp>
        <p:nvSpPr>
          <p:cNvPr id="142384" name="Rectangle 48"/>
          <p:cNvSpPr>
            <a:spLocks noChangeArrowheads="1"/>
          </p:cNvSpPr>
          <p:nvPr/>
        </p:nvSpPr>
        <p:spPr bwMode="auto">
          <a:xfrm>
            <a:off x="2771775" y="3486444"/>
            <a:ext cx="1728788" cy="5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4" tIns="45708" rIns="91414" bIns="45708" anchor="ctr">
            <a:spAutoFit/>
          </a:bodyPr>
          <a:lstStyle/>
          <a:p>
            <a:pPr algn="ctr">
              <a:lnSpc>
                <a:spcPct val="98000"/>
              </a:lnSpc>
            </a:pPr>
            <a:r>
              <a:rPr lang="fr-FR" sz="1400" b="1" dirty="0">
                <a:solidFill>
                  <a:srgbClr val="002060"/>
                </a:solidFill>
                <a:latin typeface="BISans" pitchFamily="2" charset="0"/>
              </a:rPr>
              <a:t>Développement de l’Alternance</a:t>
            </a:r>
          </a:p>
        </p:txBody>
      </p:sp>
      <p:sp>
        <p:nvSpPr>
          <p:cNvPr id="142385" name="Rectangle 49"/>
          <p:cNvSpPr>
            <a:spLocks noChangeArrowheads="1"/>
          </p:cNvSpPr>
          <p:nvPr/>
        </p:nvSpPr>
        <p:spPr bwMode="auto">
          <a:xfrm>
            <a:off x="2751527" y="5058073"/>
            <a:ext cx="1224770" cy="30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>
            <a:spAutoFit/>
          </a:bodyPr>
          <a:lstStyle/>
          <a:p>
            <a:pPr algn="ctr">
              <a:lnSpc>
                <a:spcPct val="98000"/>
              </a:lnSpc>
            </a:pPr>
            <a:r>
              <a:rPr lang="fr-FR" sz="1400" b="1" dirty="0">
                <a:solidFill>
                  <a:schemeClr val="bg1"/>
                </a:solidFill>
                <a:latin typeface="BISans" pitchFamily="2" charset="0"/>
              </a:rPr>
              <a:t>RH et Qualité</a:t>
            </a:r>
          </a:p>
        </p:txBody>
      </p:sp>
      <p:sp>
        <p:nvSpPr>
          <p:cNvPr id="142386" name="Rectangle 50"/>
          <p:cNvSpPr>
            <a:spLocks noChangeArrowheads="1"/>
          </p:cNvSpPr>
          <p:nvPr/>
        </p:nvSpPr>
        <p:spPr bwMode="auto">
          <a:xfrm>
            <a:off x="4355976" y="4525927"/>
            <a:ext cx="1983358" cy="72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4" tIns="45708" rIns="91414" bIns="45708" anchor="ctr">
            <a:spAutoFit/>
          </a:bodyPr>
          <a:lstStyle/>
          <a:p>
            <a:pPr algn="ctr">
              <a:lnSpc>
                <a:spcPct val="98000"/>
              </a:lnSpc>
            </a:pPr>
            <a:r>
              <a:rPr lang="fr-FR" sz="1400" b="1" dirty="0">
                <a:solidFill>
                  <a:schemeClr val="bg1"/>
                </a:solidFill>
                <a:latin typeface="BISans" pitchFamily="2" charset="0"/>
              </a:rPr>
              <a:t>Outils </a:t>
            </a:r>
            <a:r>
              <a:rPr lang="fr-FR" sz="1400" b="1" dirty="0">
                <a:solidFill>
                  <a:srgbClr val="000066"/>
                </a:solidFill>
                <a:latin typeface="BISans" pitchFamily="2" charset="0"/>
              </a:rPr>
              <a:t>de </a:t>
            </a:r>
            <a:r>
              <a:rPr lang="fr-FR" sz="1400" b="1" dirty="0">
                <a:solidFill>
                  <a:schemeClr val="bg1"/>
                </a:solidFill>
                <a:latin typeface="BISans" pitchFamily="2" charset="0"/>
              </a:rPr>
              <a:t>développement internationaux</a:t>
            </a:r>
          </a:p>
        </p:txBody>
      </p:sp>
      <p:sp>
        <p:nvSpPr>
          <p:cNvPr id="142387" name="Rectangle 51"/>
          <p:cNvSpPr>
            <a:spLocks noChangeArrowheads="1"/>
          </p:cNvSpPr>
          <p:nvPr/>
        </p:nvSpPr>
        <p:spPr bwMode="auto">
          <a:xfrm>
            <a:off x="6486525" y="5740731"/>
            <a:ext cx="2246313" cy="45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4" tIns="45708" rIns="91414" bIns="45708" anchor="ctr">
            <a:spAutoFit/>
          </a:bodyPr>
          <a:lstStyle/>
          <a:p>
            <a:pPr>
              <a:lnSpc>
                <a:spcPct val="98000"/>
              </a:lnSpc>
            </a:pPr>
            <a:r>
              <a:rPr lang="fr-FR" sz="1200" b="1" i="1" dirty="0">
                <a:solidFill>
                  <a:schemeClr val="bg1"/>
                </a:solidFill>
                <a:latin typeface="BISans" pitchFamily="2" charset="0"/>
              </a:rPr>
              <a:t>Positions clés, «Succession Planning»,…</a:t>
            </a:r>
          </a:p>
        </p:txBody>
      </p:sp>
      <p:sp>
        <p:nvSpPr>
          <p:cNvPr id="57" name="Espace réservé de la date 23"/>
          <p:cNvSpPr txBox="1">
            <a:spLocks/>
          </p:cNvSpPr>
          <p:nvPr/>
        </p:nvSpPr>
        <p:spPr bwMode="auto">
          <a:xfrm>
            <a:off x="7893050" y="6451600"/>
            <a:ext cx="9001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F8CAC9-0638-4C60-B7B5-DA08F8F31610}" type="datetime4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 mars 2012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Espace réservé du numéro de diapositive 24"/>
          <p:cNvSpPr txBox="1">
            <a:spLocks/>
          </p:cNvSpPr>
          <p:nvPr/>
        </p:nvSpPr>
        <p:spPr bwMode="auto">
          <a:xfrm>
            <a:off x="7893050" y="6602413"/>
            <a:ext cx="9001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6378A-9358-4F47-8D7C-EA4780B5B9C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50" y="2143165"/>
            <a:ext cx="6118225" cy="553998"/>
          </a:xfrm>
        </p:spPr>
        <p:txBody>
          <a:bodyPr wrap="square" anchor="b">
            <a:spAutoFit/>
          </a:bodyPr>
          <a:lstStyle/>
          <a:p>
            <a:pPr eaLnBrk="1" hangingPunct="1">
              <a:tabLst>
                <a:tab pos="228600" algn="l"/>
              </a:tabLst>
            </a:pPr>
            <a:r>
              <a:rPr lang="fr-MA" sz="3600" dirty="0" smtClean="0"/>
              <a:t>II. </a:t>
            </a:r>
            <a:r>
              <a:rPr lang="fr-MA" sz="3600" dirty="0" smtClean="0">
                <a:solidFill>
                  <a:schemeClr val="tx1"/>
                </a:solidFill>
              </a:rPr>
              <a:t>Nos produits</a:t>
            </a:r>
            <a:endParaRPr lang="fr-MA" sz="3600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0" y="6423025"/>
            <a:ext cx="6478588" cy="360363"/>
          </a:xfrm>
        </p:spPr>
        <p:txBody>
          <a:bodyPr/>
          <a:lstStyle/>
          <a:p>
            <a:r>
              <a:rPr lang="fr-FR" smtClean="0"/>
              <a:t>    </a:t>
            </a:r>
            <a:endParaRPr lang="fr-FR"/>
          </a:p>
        </p:txBody>
      </p:sp>
      <p:pic>
        <p:nvPicPr>
          <p:cNvPr id="110595" name="Picture 6" descr="BI_Licensing_2"/>
          <p:cNvPicPr>
            <a:picLocks noChangeAspect="1" noChangeArrowheads="1"/>
          </p:cNvPicPr>
          <p:nvPr/>
        </p:nvPicPr>
        <p:blipFill>
          <a:blip r:embed="rId2" cstate="print"/>
          <a:srcRect l="-28871"/>
          <a:stretch>
            <a:fillRect/>
          </a:stretch>
        </p:blipFill>
        <p:spPr bwMode="auto">
          <a:xfrm>
            <a:off x="0" y="1781175"/>
            <a:ext cx="22225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standard">
  <a:themeElements>
    <a:clrScheme name="Personnalisé 3">
      <a:dk1>
        <a:srgbClr val="000000"/>
      </a:dk1>
      <a:lt1>
        <a:srgbClr val="EBEBEB"/>
      </a:lt1>
      <a:dk2>
        <a:srgbClr val="FFFFFF"/>
      </a:dk2>
      <a:lt2>
        <a:srgbClr val="EBEBEB"/>
      </a:lt2>
      <a:accent1>
        <a:srgbClr val="003366"/>
      </a:accent1>
      <a:accent2>
        <a:srgbClr val="6699CC"/>
      </a:accent2>
      <a:accent3>
        <a:srgbClr val="F3F3F3"/>
      </a:accent3>
      <a:accent4>
        <a:srgbClr val="FFFFFF"/>
      </a:accent4>
      <a:accent5>
        <a:srgbClr val="AAADB8"/>
      </a:accent5>
      <a:accent6>
        <a:srgbClr val="5C8AB9"/>
      </a:accent6>
      <a:hlink>
        <a:srgbClr val="002060"/>
      </a:hlink>
      <a:folHlink>
        <a:srgbClr val="002060"/>
      </a:folHlink>
    </a:clrScheme>
    <a:fontScheme name="Leere Präsentation">
      <a:majorFont>
        <a:latin typeface="BISansMlCond"/>
        <a:ea typeface=""/>
        <a:cs typeface=""/>
      </a:majorFont>
      <a:minorFont>
        <a:latin typeface="BISansMl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SansCond" pitchFamily="2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FFFFFF"/>
        </a:dk2>
        <a:lt2>
          <a:srgbClr val="EBEBEB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5F5F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EBEBEB"/>
        </a:lt1>
        <a:dk2>
          <a:srgbClr val="FFFFFF"/>
        </a:dk2>
        <a:lt2>
          <a:srgbClr val="EBEBEB"/>
        </a:lt2>
        <a:accent1>
          <a:srgbClr val="003366"/>
        </a:accent1>
        <a:accent2>
          <a:srgbClr val="6699CC"/>
        </a:accent2>
        <a:accent3>
          <a:srgbClr val="F3F3F3"/>
        </a:accent3>
        <a:accent4>
          <a:srgbClr val="000000"/>
        </a:accent4>
        <a:accent5>
          <a:srgbClr val="AAADB8"/>
        </a:accent5>
        <a:accent6>
          <a:srgbClr val="5C8AB9"/>
        </a:accent6>
        <a:hlink>
          <a:srgbClr val="FF9900"/>
        </a:hlink>
        <a:folHlink>
          <a:srgbClr val="99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1900</Words>
  <Application>Microsoft Office PowerPoint</Application>
  <PresentationFormat>Affichage à l'écran (4:3)</PresentationFormat>
  <Paragraphs>409</Paragraphs>
  <Slides>35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38" baseType="lpstr">
      <vt:lpstr>Modele_standard</vt:lpstr>
      <vt:lpstr>Clip</vt:lpstr>
      <vt:lpstr>Worksheet</vt:lpstr>
      <vt:lpstr>La gestion des Ressources Humaines et les métiers de l’industrie pharmaceutique</vt:lpstr>
      <vt:lpstr>Notre histoire</vt:lpstr>
      <vt:lpstr>Repères et chiffres clés</vt:lpstr>
      <vt:lpstr>Répartition des ventes dans le monde</vt:lpstr>
      <vt:lpstr>Implantation en France  945 collaborateurs</vt:lpstr>
      <vt:lpstr>Notre vision et notre culture</vt:lpstr>
      <vt:lpstr>Nos employés / Des Innovateurs</vt:lpstr>
      <vt:lpstr>Développement de l’emploi et des compétences:  le Talent management</vt:lpstr>
      <vt:lpstr>II. Nos produits</vt:lpstr>
      <vt:lpstr>Médicaments de prescription</vt:lpstr>
      <vt:lpstr>Médication familiale</vt:lpstr>
      <vt:lpstr>Santé animale</vt:lpstr>
      <vt:lpstr>N°1 mondial en biotechnologies</vt:lpstr>
      <vt:lpstr>Tout savoir sur Boehringer Ingelheim France</vt:lpstr>
      <vt:lpstr>III.  La recherche et le développement</vt:lpstr>
      <vt:lpstr>Comment cela se traduit-il au sein de notre R&amp;D?</vt:lpstr>
      <vt:lpstr>6 domaines de recherche</vt:lpstr>
      <vt:lpstr>BI France, pôle international de recherche clinique et de biométrie</vt:lpstr>
      <vt:lpstr>La recherche</vt:lpstr>
      <vt:lpstr>Quelques chiffres généraux sur le développement</vt:lpstr>
      <vt:lpstr>Les étapes du médicaments</vt:lpstr>
      <vt:lpstr>IV -Le métier de Biostatisticien dans l’industrie pharmaceutique</vt:lpstr>
      <vt:lpstr>Les étapes d’intervention du biostatisticien</vt:lpstr>
      <vt:lpstr>Interventions du Biostatisticien  - Protocole -</vt:lpstr>
      <vt:lpstr>Interventions du Biostatisticien   - Gestion des données -</vt:lpstr>
      <vt:lpstr>Interventions du Biostatisticien   - Préparation analyse statistique -</vt:lpstr>
      <vt:lpstr>Interventions du Biostatisticien   - Exploitation statistique -</vt:lpstr>
      <vt:lpstr>Interventions du Biostatisticien   - Rapport clinique -</vt:lpstr>
      <vt:lpstr>Et ensuite…</vt:lpstr>
      <vt:lpstr>Interventions du Biostatisticien   - En résumé-</vt:lpstr>
      <vt:lpstr>Conclusion </vt:lpstr>
      <vt:lpstr>La pré-clinique</vt:lpstr>
      <vt:lpstr>Les phases I</vt:lpstr>
      <vt:lpstr>Les phases II</vt:lpstr>
      <vt:lpstr>Les phases III</vt:lpstr>
    </vt:vector>
  </TitlesOfParts>
  <Company>BOEHRINGER INGELHEIM FRANCE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GUILLEMIN Jean-Roch</dc:creator>
  <cp:lastModifiedBy>guillemj</cp:lastModifiedBy>
  <cp:revision>379</cp:revision>
  <cp:lastPrinted>2003-01-23T18:15:29Z</cp:lastPrinted>
  <dcterms:created xsi:type="dcterms:W3CDTF">2000-05-01T17:16:30Z</dcterms:created>
  <dcterms:modified xsi:type="dcterms:W3CDTF">2012-03-02T18:05:14Z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-1022641584</vt:i4>
  </property>
  <property fmtid="{D5CDD505-2E9C-101B-9397-08002B2CF9AE}" pid="3" name="_NewReviewCycle">
    <vt:lpwstr/>
  </property>
  <property fmtid="{D5CDD505-2E9C-101B-9397-08002B2CF9AE}" pid="4" name="_EmailSubject">
    <vt:lpwstr>17012012 Masternova Agro-Paris TechV3.pptx</vt:lpwstr>
  </property>
  <property fmtid="{D5CDD505-2E9C-101B-9397-08002B2CF9AE}" pid="5" name="_AuthorEmail">
    <vt:lpwstr>manon.thil@boehringer-ingelheim.com</vt:lpwstr>
  </property>
  <property fmtid="{D5CDD505-2E9C-101B-9397-08002B2CF9AE}" pid="6" name="_AuthorEmailDisplayName">
    <vt:lpwstr>Thil,Manon  BI-FR-P</vt:lpwstr>
  </property>
  <property fmtid="{D5CDD505-2E9C-101B-9397-08002B2CF9AE}" pid="7" name="_PreviousAdHocReviewCycleID">
    <vt:i4>-564087650</vt:i4>
  </property>
</Properties>
</file>